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2" r:id="rId27"/>
    <p:sldId id="281" r:id="rId28"/>
  </p:sldIdLst>
  <p:sldSz cx="18288000" cy="10287000"/>
  <p:notesSz cx="6858000" cy="9144000"/>
  <p:embeddedFontLst>
    <p:embeddedFont>
      <p:font typeface="Arimo" panose="020B0604020202020204" charset="0"/>
      <p:regular r:id="rId30"/>
    </p:embeddedFont>
    <p:embeddedFont>
      <p:font typeface="HK Grotesk Bold" panose="020B0604020202020204" charset="0"/>
      <p:regular r:id="rId31"/>
    </p:embeddedFont>
    <p:embeddedFont>
      <p:font typeface="IBM Plex Sans" panose="020B0503050203000203" pitchFamily="34" charset="0"/>
      <p:regular r:id="rId32"/>
      <p:bold r:id="rId33"/>
      <p:italic r:id="rId34"/>
      <p:boldItalic r:id="rId35"/>
    </p:embeddedFont>
    <p:embeddedFont>
      <p:font typeface="IBM Plex Sans Bold" panose="020B0803050203000203" charset="0"/>
      <p:regular r:id="rId36"/>
    </p:embeddedFont>
    <p:embeddedFont>
      <p:font typeface="Montserrat Bold" panose="020B0604020202020204" charset="0"/>
      <p:regular r:id="rId37"/>
    </p:embeddedFont>
    <p:embeddedFont>
      <p:font typeface="Montserrat Ultra-Bold" panose="020B0604020202020204" charset="0"/>
      <p:regular r:id="rId3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2" d="100"/>
          <a:sy n="52" d="100"/>
        </p:scale>
        <p:origin x="850" y="29"/>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5.fntdata"/><Relationship Id="rId4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4.fntdata"/><Relationship Id="rId38" Type="http://schemas.openxmlformats.org/officeDocument/2006/relationships/font" Target="fonts/font9.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font" Target="fonts/font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21.02.2025</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a:p>
          <a:p>
            <a:r>
              <a:rPr lang="en-US"/>
              <a:t>MaDaiPhu</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a:p>
          <a:p>
            <a:r>
              <a:rPr lang="en-US"/>
              <a:t>MaDaiPhu</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a:p>
          <a:p>
            <a:r>
              <a:rPr lang="en-US"/>
              <a:t>MaDaiPhu</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2/21/2025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2/21/2025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2/21/2025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2/21/2025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2/21/2025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2/21/2025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2/21/2025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2/21/2025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7.sv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7.svg"/></Relationships>
</file>

<file path=ppt/slides/_rels/slide1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7.sv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8.png"/><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7.sv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8.png"/><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7.sv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8.png"/><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36.svg"/><Relationship Id="rId3" Type="http://schemas.openxmlformats.org/officeDocument/2006/relationships/image" Target="../media/image26.svg"/><Relationship Id="rId7" Type="http://schemas.openxmlformats.org/officeDocument/2006/relationships/image" Target="../media/image30.svg"/><Relationship Id="rId12" Type="http://schemas.openxmlformats.org/officeDocument/2006/relationships/image" Target="../media/image35.png"/><Relationship Id="rId2" Type="http://schemas.openxmlformats.org/officeDocument/2006/relationships/image" Target="../media/image25.png"/><Relationship Id="rId1" Type="http://schemas.openxmlformats.org/officeDocument/2006/relationships/slideLayout" Target="../slideLayouts/slideLayout7.xml"/><Relationship Id="rId6" Type="http://schemas.openxmlformats.org/officeDocument/2006/relationships/image" Target="../media/image29.png"/><Relationship Id="rId11" Type="http://schemas.openxmlformats.org/officeDocument/2006/relationships/image" Target="../media/image34.svg"/><Relationship Id="rId5" Type="http://schemas.openxmlformats.org/officeDocument/2006/relationships/image" Target="../media/image28.svg"/><Relationship Id="rId10" Type="http://schemas.openxmlformats.org/officeDocument/2006/relationships/image" Target="../media/image33.png"/><Relationship Id="rId4" Type="http://schemas.openxmlformats.org/officeDocument/2006/relationships/image" Target="../media/image27.png"/><Relationship Id="rId9" Type="http://schemas.openxmlformats.org/officeDocument/2006/relationships/image" Target="../media/image32.svg"/></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7.sv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8.png"/><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7.sv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8.png"/><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7.sv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8.png"/><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7.sv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8.png"/><Relationship Id="rId4" Type="http://schemas.openxmlformats.org/officeDocument/2006/relationships/image" Target="../media/image15.png"/></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21.svg"/></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7.sv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8.png"/><Relationship Id="rId4" Type="http://schemas.openxmlformats.org/officeDocument/2006/relationships/image" Target="../media/image15.png"/></Relationships>
</file>

<file path=ppt/slides/_rels/slide23.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38.png"/><Relationship Id="rId1" Type="http://schemas.openxmlformats.org/officeDocument/2006/relationships/slideLayout" Target="../slideLayouts/slideLayout7.xml"/><Relationship Id="rId5" Type="http://schemas.openxmlformats.org/officeDocument/2006/relationships/image" Target="../media/image41.svg"/><Relationship Id="rId4" Type="http://schemas.openxmlformats.org/officeDocument/2006/relationships/image" Target="../media/image40.png"/></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7.sv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8.png"/><Relationship Id="rId4" Type="http://schemas.openxmlformats.org/officeDocument/2006/relationships/image" Target="../media/image15.png"/></Relationships>
</file>

<file path=ppt/slides/_rels/slide25.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image" Target="../media/image42.png"/><Relationship Id="rId1" Type="http://schemas.openxmlformats.org/officeDocument/2006/relationships/slideLayout" Target="../slideLayouts/slideLayout7.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2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Layout" Target="../slideLayouts/slideLayout7.xml"/><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sv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7.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814530" y="1673081"/>
            <a:ext cx="6264135" cy="6940837"/>
            <a:chOff x="0" y="0"/>
            <a:chExt cx="1649813" cy="1828039"/>
          </a:xfrm>
        </p:grpSpPr>
        <p:sp>
          <p:nvSpPr>
            <p:cNvPr id="3" name="Freeform 3"/>
            <p:cNvSpPr/>
            <p:nvPr/>
          </p:nvSpPr>
          <p:spPr>
            <a:xfrm>
              <a:off x="0" y="0"/>
              <a:ext cx="1649813" cy="1828040"/>
            </a:xfrm>
            <a:custGeom>
              <a:avLst/>
              <a:gdLst/>
              <a:ahLst/>
              <a:cxnLst/>
              <a:rect l="l" t="t" r="r" b="b"/>
              <a:pathLst>
                <a:path w="1649813" h="1828040">
                  <a:moveTo>
                    <a:pt x="0" y="0"/>
                  </a:moveTo>
                  <a:lnTo>
                    <a:pt x="1649813" y="0"/>
                  </a:lnTo>
                  <a:lnTo>
                    <a:pt x="1649813" y="1828040"/>
                  </a:lnTo>
                  <a:lnTo>
                    <a:pt x="0" y="1828040"/>
                  </a:lnTo>
                  <a:close/>
                </a:path>
              </a:pathLst>
            </a:custGeom>
            <a:solidFill>
              <a:srgbClr val="5CC1E6"/>
            </a:solidFill>
          </p:spPr>
        </p:sp>
        <p:sp>
          <p:nvSpPr>
            <p:cNvPr id="4" name="TextBox 4"/>
            <p:cNvSpPr txBox="1"/>
            <p:nvPr/>
          </p:nvSpPr>
          <p:spPr>
            <a:xfrm>
              <a:off x="0" y="-47625"/>
              <a:ext cx="1649813" cy="1875664"/>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rot="415133">
            <a:off x="4989557" y="1389277"/>
            <a:ext cx="920096" cy="7734289"/>
            <a:chOff x="0" y="0"/>
            <a:chExt cx="242330" cy="2037014"/>
          </a:xfrm>
        </p:grpSpPr>
        <p:sp>
          <p:nvSpPr>
            <p:cNvPr id="6" name="Freeform 6"/>
            <p:cNvSpPr/>
            <p:nvPr/>
          </p:nvSpPr>
          <p:spPr>
            <a:xfrm>
              <a:off x="0" y="0"/>
              <a:ext cx="242330" cy="2037014"/>
            </a:xfrm>
            <a:custGeom>
              <a:avLst/>
              <a:gdLst/>
              <a:ahLst/>
              <a:cxnLst/>
              <a:rect l="l" t="t" r="r" b="b"/>
              <a:pathLst>
                <a:path w="242330" h="2037014">
                  <a:moveTo>
                    <a:pt x="0" y="0"/>
                  </a:moveTo>
                  <a:lnTo>
                    <a:pt x="242330" y="0"/>
                  </a:lnTo>
                  <a:lnTo>
                    <a:pt x="242330" y="2037014"/>
                  </a:lnTo>
                  <a:lnTo>
                    <a:pt x="0" y="2037014"/>
                  </a:lnTo>
                  <a:close/>
                </a:path>
              </a:pathLst>
            </a:custGeom>
            <a:solidFill>
              <a:srgbClr val="FFFFFF"/>
            </a:solidFill>
          </p:spPr>
        </p:sp>
        <p:sp>
          <p:nvSpPr>
            <p:cNvPr id="7" name="TextBox 7"/>
            <p:cNvSpPr txBox="1"/>
            <p:nvPr/>
          </p:nvSpPr>
          <p:spPr>
            <a:xfrm>
              <a:off x="0" y="-47625"/>
              <a:ext cx="242330" cy="2084639"/>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246307" y="4276086"/>
            <a:ext cx="11611062" cy="3835290"/>
            <a:chOff x="0" y="0"/>
            <a:chExt cx="5266147" cy="1739479"/>
          </a:xfrm>
        </p:grpSpPr>
        <p:sp>
          <p:nvSpPr>
            <p:cNvPr id="9" name="Freeform 9"/>
            <p:cNvSpPr/>
            <p:nvPr/>
          </p:nvSpPr>
          <p:spPr>
            <a:xfrm>
              <a:off x="0" y="0"/>
              <a:ext cx="5266147" cy="1739479"/>
            </a:xfrm>
            <a:custGeom>
              <a:avLst/>
              <a:gdLst/>
              <a:ahLst/>
              <a:cxnLst/>
              <a:rect l="l" t="t" r="r" b="b"/>
              <a:pathLst>
                <a:path w="5266147" h="1739479">
                  <a:moveTo>
                    <a:pt x="203200" y="0"/>
                  </a:moveTo>
                  <a:lnTo>
                    <a:pt x="5266147" y="0"/>
                  </a:lnTo>
                  <a:lnTo>
                    <a:pt x="5062947" y="1739479"/>
                  </a:lnTo>
                  <a:lnTo>
                    <a:pt x="0" y="1739479"/>
                  </a:lnTo>
                  <a:lnTo>
                    <a:pt x="203200" y="0"/>
                  </a:lnTo>
                  <a:close/>
                </a:path>
              </a:pathLst>
            </a:custGeom>
            <a:solidFill>
              <a:srgbClr val="167DA2"/>
            </a:solidFill>
          </p:spPr>
        </p:sp>
        <p:sp>
          <p:nvSpPr>
            <p:cNvPr id="10" name="TextBox 10"/>
            <p:cNvSpPr txBox="1"/>
            <p:nvPr/>
          </p:nvSpPr>
          <p:spPr>
            <a:xfrm>
              <a:off x="101600" y="-47625"/>
              <a:ext cx="5062947" cy="1787104"/>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9892879" y="4276086"/>
            <a:ext cx="896051" cy="3835290"/>
            <a:chOff x="0" y="0"/>
            <a:chExt cx="406400" cy="1739479"/>
          </a:xfrm>
        </p:grpSpPr>
        <p:sp>
          <p:nvSpPr>
            <p:cNvPr id="12" name="Freeform 12"/>
            <p:cNvSpPr/>
            <p:nvPr/>
          </p:nvSpPr>
          <p:spPr>
            <a:xfrm>
              <a:off x="0" y="0"/>
              <a:ext cx="406400" cy="1739479"/>
            </a:xfrm>
            <a:custGeom>
              <a:avLst/>
              <a:gdLst/>
              <a:ahLst/>
              <a:cxnLst/>
              <a:rect l="l" t="t" r="r" b="b"/>
              <a:pathLst>
                <a:path w="406400" h="1739479">
                  <a:moveTo>
                    <a:pt x="203200" y="0"/>
                  </a:moveTo>
                  <a:lnTo>
                    <a:pt x="406400" y="0"/>
                  </a:lnTo>
                  <a:lnTo>
                    <a:pt x="203200" y="1739479"/>
                  </a:lnTo>
                  <a:lnTo>
                    <a:pt x="0" y="1739479"/>
                  </a:lnTo>
                  <a:lnTo>
                    <a:pt x="203200" y="0"/>
                  </a:lnTo>
                  <a:close/>
                </a:path>
              </a:pathLst>
            </a:custGeom>
            <a:solidFill>
              <a:srgbClr val="034B65"/>
            </a:solidFill>
          </p:spPr>
        </p:sp>
        <p:sp>
          <p:nvSpPr>
            <p:cNvPr id="13" name="TextBox 13"/>
            <p:cNvSpPr txBox="1"/>
            <p:nvPr/>
          </p:nvSpPr>
          <p:spPr>
            <a:xfrm>
              <a:off x="101600" y="-47625"/>
              <a:ext cx="203200" cy="1787104"/>
            </a:xfrm>
            <a:prstGeom prst="rect">
              <a:avLst/>
            </a:prstGeom>
          </p:spPr>
          <p:txBody>
            <a:bodyPr lIns="50800" tIns="50800" rIns="50800" bIns="50800" rtlCol="0" anchor="ctr"/>
            <a:lstStyle/>
            <a:p>
              <a:pPr algn="ctr">
                <a:lnSpc>
                  <a:spcPts val="2659"/>
                </a:lnSpc>
              </a:pPr>
              <a:endParaRPr/>
            </a:p>
          </p:txBody>
        </p:sp>
      </p:grpSp>
      <p:sp>
        <p:nvSpPr>
          <p:cNvPr id="14" name="TextBox 14"/>
          <p:cNvSpPr txBox="1"/>
          <p:nvPr/>
        </p:nvSpPr>
        <p:spPr>
          <a:xfrm>
            <a:off x="1239633" y="4664569"/>
            <a:ext cx="9864093" cy="2700944"/>
          </a:xfrm>
          <a:prstGeom prst="rect">
            <a:avLst/>
          </a:prstGeom>
        </p:spPr>
        <p:txBody>
          <a:bodyPr lIns="0" tIns="0" rIns="0" bIns="0" rtlCol="0" anchor="t">
            <a:spAutoFit/>
          </a:bodyPr>
          <a:lstStyle/>
          <a:p>
            <a:pPr marL="0" lvl="0" indent="0" algn="l">
              <a:lnSpc>
                <a:spcPts val="10425"/>
              </a:lnSpc>
              <a:spcBef>
                <a:spcPct val="0"/>
              </a:spcBef>
            </a:pPr>
            <a:r>
              <a:rPr lang="en-US" sz="10425" b="1">
                <a:solidFill>
                  <a:srgbClr val="FFFFFF"/>
                </a:solidFill>
                <a:latin typeface="IBM Plex Sans Bold"/>
                <a:ea typeface="IBM Plex Sans Bold"/>
                <a:cs typeface="IBM Plex Sans Bold"/>
                <a:sym typeface="IBM Plex Sans Bold"/>
              </a:rPr>
              <a:t>E-commerce API </a:t>
            </a:r>
          </a:p>
        </p:txBody>
      </p:sp>
      <p:sp>
        <p:nvSpPr>
          <p:cNvPr id="15" name="TextBox 15"/>
          <p:cNvSpPr txBox="1"/>
          <p:nvPr/>
        </p:nvSpPr>
        <p:spPr>
          <a:xfrm>
            <a:off x="1239633" y="7342196"/>
            <a:ext cx="6214218" cy="571197"/>
          </a:xfrm>
          <a:prstGeom prst="rect">
            <a:avLst/>
          </a:prstGeom>
        </p:spPr>
        <p:txBody>
          <a:bodyPr lIns="0" tIns="0" rIns="0" bIns="0" rtlCol="0" anchor="t">
            <a:spAutoFit/>
          </a:bodyPr>
          <a:lstStyle/>
          <a:p>
            <a:pPr algn="l">
              <a:lnSpc>
                <a:spcPts val="4795"/>
              </a:lnSpc>
            </a:pPr>
            <a:r>
              <a:rPr lang="en-US" sz="3425">
                <a:solidFill>
                  <a:srgbClr val="FFFFFF"/>
                </a:solidFill>
                <a:latin typeface="IBM Plex Sans"/>
                <a:ea typeface="IBM Plex Sans"/>
                <a:cs typeface="IBM Plex Sans"/>
                <a:sym typeface="IBM Plex Sans"/>
              </a:rPr>
              <a:t>DA21TTC</a:t>
            </a:r>
          </a:p>
        </p:txBody>
      </p:sp>
      <p:grpSp>
        <p:nvGrpSpPr>
          <p:cNvPr id="16" name="Group 16"/>
          <p:cNvGrpSpPr/>
          <p:nvPr/>
        </p:nvGrpSpPr>
        <p:grpSpPr>
          <a:xfrm>
            <a:off x="-264845" y="9633781"/>
            <a:ext cx="6436524" cy="1006526"/>
            <a:chOff x="0" y="0"/>
            <a:chExt cx="1695216" cy="265093"/>
          </a:xfrm>
        </p:grpSpPr>
        <p:sp>
          <p:nvSpPr>
            <p:cNvPr id="17" name="Freeform 17"/>
            <p:cNvSpPr/>
            <p:nvPr/>
          </p:nvSpPr>
          <p:spPr>
            <a:xfrm>
              <a:off x="0" y="0"/>
              <a:ext cx="1695216" cy="265093"/>
            </a:xfrm>
            <a:custGeom>
              <a:avLst/>
              <a:gdLst/>
              <a:ahLst/>
              <a:cxnLst/>
              <a:rect l="l" t="t" r="r" b="b"/>
              <a:pathLst>
                <a:path w="1695216" h="265093">
                  <a:moveTo>
                    <a:pt x="0" y="0"/>
                  </a:moveTo>
                  <a:lnTo>
                    <a:pt x="1695216" y="0"/>
                  </a:lnTo>
                  <a:lnTo>
                    <a:pt x="1695216" y="265093"/>
                  </a:lnTo>
                  <a:lnTo>
                    <a:pt x="0" y="265093"/>
                  </a:lnTo>
                  <a:close/>
                </a:path>
              </a:pathLst>
            </a:custGeom>
            <a:solidFill>
              <a:srgbClr val="5CC1E6"/>
            </a:solidFill>
          </p:spPr>
        </p:sp>
        <p:sp>
          <p:nvSpPr>
            <p:cNvPr id="18" name="TextBox 18"/>
            <p:cNvSpPr txBox="1"/>
            <p:nvPr/>
          </p:nvSpPr>
          <p:spPr>
            <a:xfrm>
              <a:off x="0" y="-47625"/>
              <a:ext cx="1695216" cy="312718"/>
            </a:xfrm>
            <a:prstGeom prst="rect">
              <a:avLst/>
            </a:prstGeom>
          </p:spPr>
          <p:txBody>
            <a:bodyPr lIns="50800" tIns="50800" rIns="50800" bIns="50800" rtlCol="0" anchor="ctr"/>
            <a:lstStyle/>
            <a:p>
              <a:pPr algn="ctr">
                <a:lnSpc>
                  <a:spcPts val="2659"/>
                </a:lnSpc>
              </a:pPr>
              <a:endParaRPr/>
            </a:p>
          </p:txBody>
        </p:sp>
      </p:grpSp>
      <p:grpSp>
        <p:nvGrpSpPr>
          <p:cNvPr id="19" name="Group 19"/>
          <p:cNvGrpSpPr/>
          <p:nvPr/>
        </p:nvGrpSpPr>
        <p:grpSpPr>
          <a:xfrm>
            <a:off x="-264845" y="-366144"/>
            <a:ext cx="6436524" cy="1006526"/>
            <a:chOff x="0" y="0"/>
            <a:chExt cx="1695216" cy="265093"/>
          </a:xfrm>
        </p:grpSpPr>
        <p:sp>
          <p:nvSpPr>
            <p:cNvPr id="20" name="Freeform 20"/>
            <p:cNvSpPr/>
            <p:nvPr/>
          </p:nvSpPr>
          <p:spPr>
            <a:xfrm>
              <a:off x="0" y="0"/>
              <a:ext cx="1695216" cy="265093"/>
            </a:xfrm>
            <a:custGeom>
              <a:avLst/>
              <a:gdLst/>
              <a:ahLst/>
              <a:cxnLst/>
              <a:rect l="l" t="t" r="r" b="b"/>
              <a:pathLst>
                <a:path w="1695216" h="265093">
                  <a:moveTo>
                    <a:pt x="0" y="0"/>
                  </a:moveTo>
                  <a:lnTo>
                    <a:pt x="1695216" y="0"/>
                  </a:lnTo>
                  <a:lnTo>
                    <a:pt x="1695216" y="265093"/>
                  </a:lnTo>
                  <a:lnTo>
                    <a:pt x="0" y="265093"/>
                  </a:lnTo>
                  <a:close/>
                </a:path>
              </a:pathLst>
            </a:custGeom>
            <a:solidFill>
              <a:srgbClr val="5CC1E6"/>
            </a:solidFill>
          </p:spPr>
        </p:sp>
        <p:sp>
          <p:nvSpPr>
            <p:cNvPr id="21" name="TextBox 21"/>
            <p:cNvSpPr txBox="1"/>
            <p:nvPr/>
          </p:nvSpPr>
          <p:spPr>
            <a:xfrm>
              <a:off x="0" y="-47625"/>
              <a:ext cx="1695216" cy="312718"/>
            </a:xfrm>
            <a:prstGeom prst="rect">
              <a:avLst/>
            </a:prstGeom>
          </p:spPr>
          <p:txBody>
            <a:bodyPr lIns="50800" tIns="50800" rIns="50800" bIns="50800" rtlCol="0" anchor="ctr"/>
            <a:lstStyle/>
            <a:p>
              <a:pPr algn="ctr">
                <a:lnSpc>
                  <a:spcPts val="2659"/>
                </a:lnSpc>
              </a:pPr>
              <a:endParaRPr/>
            </a:p>
          </p:txBody>
        </p:sp>
      </p:grpSp>
      <p:grpSp>
        <p:nvGrpSpPr>
          <p:cNvPr id="22" name="Group 22"/>
          <p:cNvGrpSpPr/>
          <p:nvPr/>
        </p:nvGrpSpPr>
        <p:grpSpPr>
          <a:xfrm>
            <a:off x="12116321" y="9633781"/>
            <a:ext cx="6436524" cy="1006526"/>
            <a:chOff x="0" y="0"/>
            <a:chExt cx="1695216" cy="265093"/>
          </a:xfrm>
        </p:grpSpPr>
        <p:sp>
          <p:nvSpPr>
            <p:cNvPr id="23" name="Freeform 23"/>
            <p:cNvSpPr/>
            <p:nvPr/>
          </p:nvSpPr>
          <p:spPr>
            <a:xfrm>
              <a:off x="0" y="0"/>
              <a:ext cx="1695216" cy="265093"/>
            </a:xfrm>
            <a:custGeom>
              <a:avLst/>
              <a:gdLst/>
              <a:ahLst/>
              <a:cxnLst/>
              <a:rect l="l" t="t" r="r" b="b"/>
              <a:pathLst>
                <a:path w="1695216" h="265093">
                  <a:moveTo>
                    <a:pt x="0" y="0"/>
                  </a:moveTo>
                  <a:lnTo>
                    <a:pt x="1695216" y="0"/>
                  </a:lnTo>
                  <a:lnTo>
                    <a:pt x="1695216" y="265093"/>
                  </a:lnTo>
                  <a:lnTo>
                    <a:pt x="0" y="265093"/>
                  </a:lnTo>
                  <a:close/>
                </a:path>
              </a:pathLst>
            </a:custGeom>
            <a:solidFill>
              <a:srgbClr val="034B65"/>
            </a:solidFill>
          </p:spPr>
        </p:sp>
        <p:sp>
          <p:nvSpPr>
            <p:cNvPr id="24" name="TextBox 24"/>
            <p:cNvSpPr txBox="1"/>
            <p:nvPr/>
          </p:nvSpPr>
          <p:spPr>
            <a:xfrm>
              <a:off x="0" y="-47625"/>
              <a:ext cx="1695216" cy="312718"/>
            </a:xfrm>
            <a:prstGeom prst="rect">
              <a:avLst/>
            </a:prstGeom>
          </p:spPr>
          <p:txBody>
            <a:bodyPr lIns="50800" tIns="50800" rIns="50800" bIns="50800" rtlCol="0" anchor="ctr"/>
            <a:lstStyle/>
            <a:p>
              <a:pPr algn="ctr">
                <a:lnSpc>
                  <a:spcPts val="2659"/>
                </a:lnSpc>
              </a:pPr>
              <a:endParaRPr/>
            </a:p>
          </p:txBody>
        </p:sp>
      </p:grpSp>
      <p:grpSp>
        <p:nvGrpSpPr>
          <p:cNvPr id="25" name="Group 25"/>
          <p:cNvGrpSpPr/>
          <p:nvPr/>
        </p:nvGrpSpPr>
        <p:grpSpPr>
          <a:xfrm>
            <a:off x="12116321" y="-366144"/>
            <a:ext cx="6436524" cy="1006526"/>
            <a:chOff x="0" y="0"/>
            <a:chExt cx="1695216" cy="265093"/>
          </a:xfrm>
        </p:grpSpPr>
        <p:sp>
          <p:nvSpPr>
            <p:cNvPr id="26" name="Freeform 26"/>
            <p:cNvSpPr/>
            <p:nvPr/>
          </p:nvSpPr>
          <p:spPr>
            <a:xfrm>
              <a:off x="0" y="0"/>
              <a:ext cx="1695216" cy="265093"/>
            </a:xfrm>
            <a:custGeom>
              <a:avLst/>
              <a:gdLst/>
              <a:ahLst/>
              <a:cxnLst/>
              <a:rect l="l" t="t" r="r" b="b"/>
              <a:pathLst>
                <a:path w="1695216" h="265093">
                  <a:moveTo>
                    <a:pt x="0" y="0"/>
                  </a:moveTo>
                  <a:lnTo>
                    <a:pt x="1695216" y="0"/>
                  </a:lnTo>
                  <a:lnTo>
                    <a:pt x="1695216" y="265093"/>
                  </a:lnTo>
                  <a:lnTo>
                    <a:pt x="0" y="265093"/>
                  </a:lnTo>
                  <a:close/>
                </a:path>
              </a:pathLst>
            </a:custGeom>
            <a:solidFill>
              <a:srgbClr val="034B65"/>
            </a:solidFill>
          </p:spPr>
        </p:sp>
        <p:sp>
          <p:nvSpPr>
            <p:cNvPr id="27" name="TextBox 27"/>
            <p:cNvSpPr txBox="1"/>
            <p:nvPr/>
          </p:nvSpPr>
          <p:spPr>
            <a:xfrm>
              <a:off x="0" y="-47625"/>
              <a:ext cx="1695216" cy="312718"/>
            </a:xfrm>
            <a:prstGeom prst="rect">
              <a:avLst/>
            </a:prstGeom>
          </p:spPr>
          <p:txBody>
            <a:bodyPr lIns="50800" tIns="50800" rIns="50800" bIns="50800" rtlCol="0" anchor="ctr"/>
            <a:lstStyle/>
            <a:p>
              <a:pPr algn="ctr">
                <a:lnSpc>
                  <a:spcPts val="2659"/>
                </a:lnSpc>
              </a:pPr>
              <a:endParaRPr/>
            </a:p>
          </p:txBody>
        </p:sp>
      </p:grpSp>
      <p:grpSp>
        <p:nvGrpSpPr>
          <p:cNvPr id="28" name="Group 28"/>
          <p:cNvGrpSpPr/>
          <p:nvPr/>
        </p:nvGrpSpPr>
        <p:grpSpPr>
          <a:xfrm>
            <a:off x="6018805" y="9633781"/>
            <a:ext cx="6436524" cy="1006526"/>
            <a:chOff x="0" y="0"/>
            <a:chExt cx="1695216" cy="265093"/>
          </a:xfrm>
        </p:grpSpPr>
        <p:sp>
          <p:nvSpPr>
            <p:cNvPr id="29" name="Freeform 29"/>
            <p:cNvSpPr/>
            <p:nvPr/>
          </p:nvSpPr>
          <p:spPr>
            <a:xfrm>
              <a:off x="0" y="0"/>
              <a:ext cx="1695216" cy="265093"/>
            </a:xfrm>
            <a:custGeom>
              <a:avLst/>
              <a:gdLst/>
              <a:ahLst/>
              <a:cxnLst/>
              <a:rect l="l" t="t" r="r" b="b"/>
              <a:pathLst>
                <a:path w="1695216" h="265093">
                  <a:moveTo>
                    <a:pt x="0" y="0"/>
                  </a:moveTo>
                  <a:lnTo>
                    <a:pt x="1695216" y="0"/>
                  </a:lnTo>
                  <a:lnTo>
                    <a:pt x="1695216" y="265093"/>
                  </a:lnTo>
                  <a:lnTo>
                    <a:pt x="0" y="265093"/>
                  </a:lnTo>
                  <a:close/>
                </a:path>
              </a:pathLst>
            </a:custGeom>
            <a:solidFill>
              <a:srgbClr val="167DA2"/>
            </a:solidFill>
          </p:spPr>
        </p:sp>
        <p:sp>
          <p:nvSpPr>
            <p:cNvPr id="30" name="TextBox 30"/>
            <p:cNvSpPr txBox="1"/>
            <p:nvPr/>
          </p:nvSpPr>
          <p:spPr>
            <a:xfrm>
              <a:off x="0" y="-47625"/>
              <a:ext cx="1695216" cy="312718"/>
            </a:xfrm>
            <a:prstGeom prst="rect">
              <a:avLst/>
            </a:prstGeom>
          </p:spPr>
          <p:txBody>
            <a:bodyPr lIns="50800" tIns="50800" rIns="50800" bIns="50800" rtlCol="0" anchor="ctr"/>
            <a:lstStyle/>
            <a:p>
              <a:pPr algn="ctr">
                <a:lnSpc>
                  <a:spcPts val="2659"/>
                </a:lnSpc>
              </a:pPr>
              <a:endParaRPr/>
            </a:p>
          </p:txBody>
        </p:sp>
      </p:grpSp>
      <p:grpSp>
        <p:nvGrpSpPr>
          <p:cNvPr id="31" name="Group 31"/>
          <p:cNvGrpSpPr/>
          <p:nvPr/>
        </p:nvGrpSpPr>
        <p:grpSpPr>
          <a:xfrm>
            <a:off x="6018805" y="-366144"/>
            <a:ext cx="6436524" cy="1006526"/>
            <a:chOff x="0" y="0"/>
            <a:chExt cx="1695216" cy="265093"/>
          </a:xfrm>
        </p:grpSpPr>
        <p:sp>
          <p:nvSpPr>
            <p:cNvPr id="32" name="Freeform 32"/>
            <p:cNvSpPr/>
            <p:nvPr/>
          </p:nvSpPr>
          <p:spPr>
            <a:xfrm>
              <a:off x="0" y="0"/>
              <a:ext cx="1695216" cy="265093"/>
            </a:xfrm>
            <a:custGeom>
              <a:avLst/>
              <a:gdLst/>
              <a:ahLst/>
              <a:cxnLst/>
              <a:rect l="l" t="t" r="r" b="b"/>
              <a:pathLst>
                <a:path w="1695216" h="265093">
                  <a:moveTo>
                    <a:pt x="0" y="0"/>
                  </a:moveTo>
                  <a:lnTo>
                    <a:pt x="1695216" y="0"/>
                  </a:lnTo>
                  <a:lnTo>
                    <a:pt x="1695216" y="265093"/>
                  </a:lnTo>
                  <a:lnTo>
                    <a:pt x="0" y="265093"/>
                  </a:lnTo>
                  <a:close/>
                </a:path>
              </a:pathLst>
            </a:custGeom>
            <a:solidFill>
              <a:srgbClr val="167DA2"/>
            </a:solidFill>
          </p:spPr>
        </p:sp>
        <p:sp>
          <p:nvSpPr>
            <p:cNvPr id="33" name="TextBox 33"/>
            <p:cNvSpPr txBox="1"/>
            <p:nvPr/>
          </p:nvSpPr>
          <p:spPr>
            <a:xfrm>
              <a:off x="0" y="-47625"/>
              <a:ext cx="1695216" cy="312718"/>
            </a:xfrm>
            <a:prstGeom prst="rect">
              <a:avLst/>
            </a:prstGeom>
          </p:spPr>
          <p:txBody>
            <a:bodyPr lIns="50800" tIns="50800" rIns="50800" bIns="50800" rtlCol="0" anchor="ctr"/>
            <a:lstStyle/>
            <a:p>
              <a:pPr algn="ctr">
                <a:lnSpc>
                  <a:spcPts val="2659"/>
                </a:lnSpc>
              </a:pPr>
              <a:endParaRPr/>
            </a:p>
          </p:txBody>
        </p:sp>
      </p:grpSp>
      <p:sp>
        <p:nvSpPr>
          <p:cNvPr id="34" name="TextBox 34"/>
          <p:cNvSpPr txBox="1"/>
          <p:nvPr/>
        </p:nvSpPr>
        <p:spPr>
          <a:xfrm>
            <a:off x="11462763" y="5933326"/>
            <a:ext cx="6825237" cy="2178050"/>
          </a:xfrm>
          <a:prstGeom prst="rect">
            <a:avLst/>
          </a:prstGeom>
        </p:spPr>
        <p:txBody>
          <a:bodyPr lIns="0" tIns="0" rIns="0" bIns="0" rtlCol="0" anchor="t">
            <a:spAutoFit/>
          </a:bodyPr>
          <a:lstStyle/>
          <a:p>
            <a:pPr algn="l">
              <a:lnSpc>
                <a:spcPts val="3999"/>
              </a:lnSpc>
            </a:pPr>
            <a:r>
              <a:rPr lang="en-US" sz="3999" b="1" dirty="0" err="1">
                <a:solidFill>
                  <a:srgbClr val="034B65"/>
                </a:solidFill>
                <a:latin typeface="IBM Plex Sans Bold"/>
                <a:ea typeface="IBM Plex Sans Bold"/>
                <a:cs typeface="IBM Plex Sans Bold"/>
                <a:sym typeface="IBM Plex Sans Bold"/>
              </a:rPr>
              <a:t>Nhóm</a:t>
            </a:r>
            <a:r>
              <a:rPr lang="en-US" sz="3999" b="1" dirty="0">
                <a:solidFill>
                  <a:srgbClr val="034B65"/>
                </a:solidFill>
                <a:latin typeface="IBM Plex Sans Bold"/>
                <a:ea typeface="IBM Plex Sans Bold"/>
                <a:cs typeface="IBM Plex Sans Bold"/>
                <a:sym typeface="IBM Plex Sans Bold"/>
              </a:rPr>
              <a:t> </a:t>
            </a:r>
            <a:r>
              <a:rPr lang="en-US" sz="3999" b="1" dirty="0" err="1">
                <a:solidFill>
                  <a:srgbClr val="034B65"/>
                </a:solidFill>
                <a:latin typeface="IBM Plex Sans Bold"/>
                <a:ea typeface="IBM Plex Sans Bold"/>
                <a:cs typeface="IBM Plex Sans Bold"/>
                <a:sym typeface="IBM Plex Sans Bold"/>
              </a:rPr>
              <a:t>Thực</a:t>
            </a:r>
            <a:r>
              <a:rPr lang="en-US" sz="3999" b="1" dirty="0">
                <a:solidFill>
                  <a:srgbClr val="034B65"/>
                </a:solidFill>
                <a:latin typeface="IBM Plex Sans Bold"/>
                <a:ea typeface="IBM Plex Sans Bold"/>
                <a:cs typeface="IBM Plex Sans Bold"/>
                <a:sym typeface="IBM Plex Sans Bold"/>
              </a:rPr>
              <a:t> </a:t>
            </a:r>
            <a:r>
              <a:rPr lang="en-US" sz="3999" b="1" dirty="0" err="1">
                <a:solidFill>
                  <a:srgbClr val="034B65"/>
                </a:solidFill>
                <a:latin typeface="IBM Plex Sans Bold"/>
                <a:ea typeface="IBM Plex Sans Bold"/>
                <a:cs typeface="IBM Plex Sans Bold"/>
                <a:sym typeface="IBM Plex Sans Bold"/>
              </a:rPr>
              <a:t>Hiện</a:t>
            </a:r>
            <a:r>
              <a:rPr lang="en-US" sz="3999" b="1" dirty="0">
                <a:solidFill>
                  <a:srgbClr val="034B65"/>
                </a:solidFill>
                <a:latin typeface="IBM Plex Sans Bold"/>
                <a:ea typeface="IBM Plex Sans Bold"/>
                <a:cs typeface="IBM Plex Sans Bold"/>
                <a:sym typeface="IBM Plex Sans Bold"/>
              </a:rPr>
              <a:t>: </a:t>
            </a:r>
          </a:p>
          <a:p>
            <a:pPr marL="647700" lvl="1" indent="-323850" algn="l">
              <a:lnSpc>
                <a:spcPts val="3000"/>
              </a:lnSpc>
              <a:buFont typeface="Arial"/>
              <a:buChar char="•"/>
            </a:pPr>
            <a:r>
              <a:rPr lang="en-US" sz="3000" b="1" dirty="0">
                <a:solidFill>
                  <a:srgbClr val="034B65"/>
                </a:solidFill>
                <a:latin typeface="IBM Plex Sans Bold"/>
                <a:ea typeface="IBM Plex Sans Bold"/>
                <a:cs typeface="IBM Plex Sans Bold"/>
                <a:sym typeface="IBM Plex Sans Bold"/>
              </a:rPr>
              <a:t>Lâm Huệ Trung - 110121255</a:t>
            </a:r>
          </a:p>
          <a:p>
            <a:pPr marL="647700" lvl="1" indent="-323850" algn="l">
              <a:lnSpc>
                <a:spcPts val="3000"/>
              </a:lnSpc>
              <a:buFont typeface="Arial"/>
              <a:buChar char="•"/>
            </a:pPr>
            <a:r>
              <a:rPr lang="en-US" sz="3000" b="1" dirty="0" err="1">
                <a:solidFill>
                  <a:srgbClr val="034B65"/>
                </a:solidFill>
                <a:latin typeface="IBM Plex Sans Bold"/>
                <a:ea typeface="IBM Plex Sans Bold"/>
                <a:cs typeface="IBM Plex Sans Bold"/>
                <a:sym typeface="IBM Plex Sans Bold"/>
              </a:rPr>
              <a:t>Mã</a:t>
            </a:r>
            <a:r>
              <a:rPr lang="en-US" sz="3000" b="1" dirty="0">
                <a:solidFill>
                  <a:srgbClr val="034B65"/>
                </a:solidFill>
                <a:latin typeface="IBM Plex Sans Bold"/>
                <a:ea typeface="IBM Plex Sans Bold"/>
                <a:cs typeface="IBM Plex Sans Bold"/>
                <a:sym typeface="IBM Plex Sans Bold"/>
              </a:rPr>
              <a:t> </a:t>
            </a:r>
            <a:r>
              <a:rPr lang="en-US" sz="3000" b="1" dirty="0" err="1">
                <a:solidFill>
                  <a:srgbClr val="034B65"/>
                </a:solidFill>
                <a:latin typeface="IBM Plex Sans Bold"/>
                <a:ea typeface="IBM Plex Sans Bold"/>
                <a:cs typeface="IBM Plex Sans Bold"/>
                <a:sym typeface="IBM Plex Sans Bold"/>
              </a:rPr>
              <a:t>Đại</a:t>
            </a:r>
            <a:r>
              <a:rPr lang="en-US" sz="3000" b="1" dirty="0">
                <a:solidFill>
                  <a:srgbClr val="034B65"/>
                </a:solidFill>
                <a:latin typeface="IBM Plex Sans Bold"/>
                <a:ea typeface="IBM Plex Sans Bold"/>
                <a:cs typeface="IBM Plex Sans Bold"/>
                <a:sym typeface="IBM Plex Sans Bold"/>
              </a:rPr>
              <a:t> </a:t>
            </a:r>
            <a:r>
              <a:rPr lang="en-US" sz="3000" b="1" dirty="0" err="1">
                <a:solidFill>
                  <a:srgbClr val="034B65"/>
                </a:solidFill>
                <a:latin typeface="IBM Plex Sans Bold"/>
                <a:ea typeface="IBM Plex Sans Bold"/>
                <a:cs typeface="IBM Plex Sans Bold"/>
                <a:sym typeface="IBM Plex Sans Bold"/>
              </a:rPr>
              <a:t>Phú</a:t>
            </a:r>
            <a:r>
              <a:rPr lang="en-US" sz="3000" b="1" dirty="0">
                <a:solidFill>
                  <a:srgbClr val="034B65"/>
                </a:solidFill>
                <a:latin typeface="IBM Plex Sans Bold"/>
                <a:ea typeface="IBM Plex Sans Bold"/>
                <a:cs typeface="IBM Plex Sans Bold"/>
                <a:sym typeface="IBM Plex Sans Bold"/>
              </a:rPr>
              <a:t> - 110121266</a:t>
            </a:r>
          </a:p>
          <a:p>
            <a:pPr marL="647700" lvl="1" indent="-323850" algn="l">
              <a:lnSpc>
                <a:spcPts val="3000"/>
              </a:lnSpc>
              <a:buFont typeface="Arial"/>
              <a:buChar char="•"/>
            </a:pPr>
            <a:r>
              <a:rPr lang="en-US" sz="3000" b="1" dirty="0" err="1">
                <a:solidFill>
                  <a:srgbClr val="034B65"/>
                </a:solidFill>
                <a:latin typeface="IBM Plex Sans Bold"/>
                <a:ea typeface="IBM Plex Sans Bold"/>
                <a:cs typeface="IBM Plex Sans Bold"/>
                <a:sym typeface="IBM Plex Sans Bold"/>
              </a:rPr>
              <a:t>Nguyễn</a:t>
            </a:r>
            <a:r>
              <a:rPr lang="en-US" sz="3000" b="1" dirty="0">
                <a:solidFill>
                  <a:srgbClr val="034B65"/>
                </a:solidFill>
                <a:latin typeface="IBM Plex Sans Bold"/>
                <a:ea typeface="IBM Plex Sans Bold"/>
                <a:cs typeface="IBM Plex Sans Bold"/>
                <a:sym typeface="IBM Plex Sans Bold"/>
              </a:rPr>
              <a:t> Hoàng </a:t>
            </a:r>
            <a:r>
              <a:rPr lang="en-US" sz="3000" b="1" dirty="0" err="1">
                <a:solidFill>
                  <a:srgbClr val="034B65"/>
                </a:solidFill>
                <a:latin typeface="IBM Plex Sans Bold"/>
                <a:ea typeface="IBM Plex Sans Bold"/>
                <a:cs typeface="IBM Plex Sans Bold"/>
                <a:sym typeface="IBM Plex Sans Bold"/>
              </a:rPr>
              <a:t>Nhựt</a:t>
            </a:r>
            <a:r>
              <a:rPr lang="en-US" sz="3000" b="1" dirty="0">
                <a:solidFill>
                  <a:srgbClr val="034B65"/>
                </a:solidFill>
                <a:latin typeface="IBM Plex Sans Bold"/>
                <a:ea typeface="IBM Plex Sans Bold"/>
                <a:cs typeface="IBM Plex Sans Bold"/>
                <a:sym typeface="IBM Plex Sans Bold"/>
              </a:rPr>
              <a:t> - 110121269</a:t>
            </a:r>
          </a:p>
          <a:p>
            <a:pPr marL="0" lvl="0" indent="0" algn="l">
              <a:lnSpc>
                <a:spcPts val="3999"/>
              </a:lnSpc>
              <a:spcBef>
                <a:spcPct val="0"/>
              </a:spcBef>
            </a:pPr>
            <a:endParaRPr lang="en-US" sz="3000" b="1" dirty="0">
              <a:solidFill>
                <a:srgbClr val="034B65"/>
              </a:solidFill>
              <a:latin typeface="IBM Plex Sans Bold"/>
              <a:ea typeface="IBM Plex Sans Bold"/>
              <a:cs typeface="IBM Plex Sans Bold"/>
              <a:sym typeface="IBM Plex Sans Bold"/>
            </a:endParaRPr>
          </a:p>
        </p:txBody>
      </p:sp>
      <p:sp>
        <p:nvSpPr>
          <p:cNvPr id="35" name="TextBox 35"/>
          <p:cNvSpPr txBox="1"/>
          <p:nvPr/>
        </p:nvSpPr>
        <p:spPr>
          <a:xfrm>
            <a:off x="5883448" y="3271749"/>
            <a:ext cx="12250157" cy="800100"/>
          </a:xfrm>
          <a:prstGeom prst="rect">
            <a:avLst/>
          </a:prstGeom>
        </p:spPr>
        <p:txBody>
          <a:bodyPr lIns="0" tIns="0" rIns="0" bIns="0" rtlCol="0" anchor="t">
            <a:spAutoFit/>
          </a:bodyPr>
          <a:lstStyle/>
          <a:p>
            <a:pPr marL="0" lvl="0" indent="0" algn="l">
              <a:lnSpc>
                <a:spcPts val="6000"/>
              </a:lnSpc>
              <a:spcBef>
                <a:spcPct val="0"/>
              </a:spcBef>
            </a:pPr>
            <a:r>
              <a:rPr lang="en-US" sz="6000" b="1" dirty="0" err="1">
                <a:solidFill>
                  <a:srgbClr val="034B65"/>
                </a:solidFill>
                <a:latin typeface="IBM Plex Sans Bold"/>
                <a:ea typeface="IBM Plex Sans Bold"/>
                <a:cs typeface="IBM Plex Sans Bold"/>
                <a:sym typeface="IBM Plex Sans Bold"/>
              </a:rPr>
              <a:t>Phát</a:t>
            </a:r>
            <a:r>
              <a:rPr lang="en-US" sz="6000" b="1" dirty="0">
                <a:solidFill>
                  <a:srgbClr val="034B65"/>
                </a:solidFill>
                <a:latin typeface="IBM Plex Sans Bold"/>
                <a:ea typeface="IBM Plex Sans Bold"/>
                <a:cs typeface="IBM Plex Sans Bold"/>
                <a:sym typeface="IBM Plex Sans Bold"/>
              </a:rPr>
              <a:t> </a:t>
            </a:r>
            <a:r>
              <a:rPr lang="en-US" sz="6000" b="1" dirty="0" err="1">
                <a:solidFill>
                  <a:srgbClr val="034B65"/>
                </a:solidFill>
                <a:latin typeface="IBM Plex Sans Bold"/>
                <a:ea typeface="IBM Plex Sans Bold"/>
                <a:cs typeface="IBM Plex Sans Bold"/>
                <a:sym typeface="IBM Plex Sans Bold"/>
              </a:rPr>
              <a:t>triển</a:t>
            </a:r>
            <a:r>
              <a:rPr lang="en-US" sz="6000" b="1" dirty="0">
                <a:solidFill>
                  <a:srgbClr val="034B65"/>
                </a:solidFill>
                <a:latin typeface="IBM Plex Sans Bold"/>
                <a:ea typeface="IBM Plex Sans Bold"/>
                <a:cs typeface="IBM Plex Sans Bold"/>
                <a:sym typeface="IBM Plex Sans Bold"/>
              </a:rPr>
              <a:t> </a:t>
            </a:r>
            <a:r>
              <a:rPr lang="en-US" sz="6000" b="1" dirty="0" err="1">
                <a:solidFill>
                  <a:srgbClr val="034B65"/>
                </a:solidFill>
                <a:latin typeface="IBM Plex Sans Bold"/>
                <a:ea typeface="IBM Plex Sans Bold"/>
                <a:cs typeface="IBM Plex Sans Bold"/>
                <a:sym typeface="IBM Plex Sans Bold"/>
              </a:rPr>
              <a:t>ứng</a:t>
            </a:r>
            <a:r>
              <a:rPr lang="en-US" sz="6000" b="1" dirty="0">
                <a:solidFill>
                  <a:srgbClr val="034B65"/>
                </a:solidFill>
                <a:latin typeface="IBM Plex Sans Bold"/>
                <a:ea typeface="IBM Plex Sans Bold"/>
                <a:cs typeface="IBM Plex Sans Bold"/>
                <a:sym typeface="IBM Plex Sans Bold"/>
              </a:rPr>
              <a:t> </a:t>
            </a:r>
            <a:r>
              <a:rPr lang="en-US" sz="6000" b="1" dirty="0" err="1">
                <a:solidFill>
                  <a:srgbClr val="034B65"/>
                </a:solidFill>
                <a:latin typeface="IBM Plex Sans Bold"/>
                <a:ea typeface="IBM Plex Sans Bold"/>
                <a:cs typeface="IBM Plex Sans Bold"/>
                <a:sym typeface="IBM Plex Sans Bold"/>
              </a:rPr>
              <a:t>dụng</a:t>
            </a:r>
            <a:r>
              <a:rPr lang="en-US" sz="6000" b="1" dirty="0">
                <a:solidFill>
                  <a:srgbClr val="034B65"/>
                </a:solidFill>
                <a:latin typeface="IBM Plex Sans Bold"/>
                <a:ea typeface="IBM Plex Sans Bold"/>
                <a:cs typeface="IBM Plex Sans Bold"/>
                <a:sym typeface="IBM Plex Sans Bold"/>
              </a:rPr>
              <a:t> </a:t>
            </a:r>
            <a:r>
              <a:rPr lang="en-US" sz="6000" b="1" dirty="0" err="1">
                <a:solidFill>
                  <a:srgbClr val="034B65"/>
                </a:solidFill>
                <a:latin typeface="IBM Plex Sans Bold"/>
                <a:ea typeface="IBM Plex Sans Bold"/>
                <a:cs typeface="IBM Plex Sans Bold"/>
                <a:sym typeface="IBM Plex Sans Bold"/>
              </a:rPr>
              <a:t>hướng</a:t>
            </a:r>
            <a:r>
              <a:rPr lang="en-US" sz="6000" b="1" dirty="0">
                <a:solidFill>
                  <a:srgbClr val="034B65"/>
                </a:solidFill>
                <a:latin typeface="IBM Plex Sans Bold"/>
                <a:ea typeface="IBM Plex Sans Bold"/>
                <a:cs typeface="IBM Plex Sans Bold"/>
                <a:sym typeface="IBM Plex Sans Bold"/>
              </a:rPr>
              <a:t> </a:t>
            </a:r>
            <a:r>
              <a:rPr lang="en-US" sz="6000" b="1" dirty="0" err="1">
                <a:solidFill>
                  <a:srgbClr val="034B65"/>
                </a:solidFill>
                <a:latin typeface="IBM Plex Sans Bold"/>
                <a:ea typeface="IBM Plex Sans Bold"/>
                <a:cs typeface="IBM Plex Sans Bold"/>
                <a:sym typeface="IBM Plex Sans Bold"/>
              </a:rPr>
              <a:t>dịch</a:t>
            </a:r>
            <a:r>
              <a:rPr lang="en-US" sz="6000" b="1" dirty="0">
                <a:solidFill>
                  <a:srgbClr val="034B65"/>
                </a:solidFill>
                <a:latin typeface="IBM Plex Sans Bold"/>
                <a:ea typeface="IBM Plex Sans Bold"/>
                <a:cs typeface="IBM Plex Sans Bold"/>
                <a:sym typeface="IBM Plex Sans Bold"/>
              </a:rPr>
              <a:t> </a:t>
            </a:r>
            <a:r>
              <a:rPr lang="en-US" sz="6000" b="1" dirty="0" err="1">
                <a:solidFill>
                  <a:srgbClr val="034B65"/>
                </a:solidFill>
                <a:latin typeface="IBM Plex Sans Bold"/>
                <a:ea typeface="IBM Plex Sans Bold"/>
                <a:cs typeface="IBM Plex Sans Bold"/>
                <a:sym typeface="IBM Plex Sans Bold"/>
              </a:rPr>
              <a:t>vụ</a:t>
            </a:r>
            <a:endParaRPr lang="en-US" sz="6000" b="1" dirty="0">
              <a:solidFill>
                <a:srgbClr val="034B65"/>
              </a:solidFill>
              <a:latin typeface="IBM Plex Sans Bold"/>
              <a:ea typeface="IBM Plex Sans Bold"/>
              <a:cs typeface="IBM Plex Sans Bold"/>
              <a:sym typeface="IBM Plex Sans Bold"/>
            </a:endParaRPr>
          </a:p>
        </p:txBody>
      </p:sp>
      <p:sp>
        <p:nvSpPr>
          <p:cNvPr id="36" name="Freeform 2">
            <a:extLst>
              <a:ext uri="{FF2B5EF4-FFF2-40B4-BE49-F238E27FC236}">
                <a16:creationId xmlns:a16="http://schemas.microsoft.com/office/drawing/2014/main" id="{88EBB5D0-69F7-A47B-341A-26AFBE9C3DB8}"/>
              </a:ext>
            </a:extLst>
          </p:cNvPr>
          <p:cNvSpPr/>
          <p:nvPr/>
        </p:nvSpPr>
        <p:spPr>
          <a:xfrm>
            <a:off x="5875553" y="824468"/>
            <a:ext cx="1370383" cy="1187352"/>
          </a:xfrm>
          <a:custGeom>
            <a:avLst/>
            <a:gdLst/>
            <a:ahLst/>
            <a:cxnLst/>
            <a:rect l="l" t="t" r="r" b="b"/>
            <a:pathLst>
              <a:path w="2191286" h="1898614">
                <a:moveTo>
                  <a:pt x="0" y="0"/>
                </a:moveTo>
                <a:lnTo>
                  <a:pt x="2191286" y="0"/>
                </a:lnTo>
                <a:lnTo>
                  <a:pt x="2191286" y="1898613"/>
                </a:lnTo>
                <a:lnTo>
                  <a:pt x="0" y="1898613"/>
                </a:lnTo>
                <a:lnTo>
                  <a:pt x="0" y="0"/>
                </a:lnTo>
                <a:close/>
              </a:path>
            </a:pathLst>
          </a:custGeom>
          <a:blipFill>
            <a:blip r:embed="rId2"/>
            <a:stretch>
              <a:fillRect l="-19063" t="-1253" r="-734578" b="-23131"/>
            </a:stretch>
          </a:blipFill>
        </p:spPr>
      </p:sp>
      <p:sp>
        <p:nvSpPr>
          <p:cNvPr id="37" name="Freeform 4">
            <a:extLst>
              <a:ext uri="{FF2B5EF4-FFF2-40B4-BE49-F238E27FC236}">
                <a16:creationId xmlns:a16="http://schemas.microsoft.com/office/drawing/2014/main" id="{5E6542CC-E0A3-C18C-4901-4EDD2BE6DDAE}"/>
              </a:ext>
            </a:extLst>
          </p:cNvPr>
          <p:cNvSpPr/>
          <p:nvPr/>
        </p:nvSpPr>
        <p:spPr>
          <a:xfrm>
            <a:off x="7236342" y="801716"/>
            <a:ext cx="827655" cy="1222121"/>
          </a:xfrm>
          <a:custGeom>
            <a:avLst/>
            <a:gdLst/>
            <a:ahLst/>
            <a:cxnLst/>
            <a:rect l="l" t="t" r="r" b="b"/>
            <a:pathLst>
              <a:path w="1285796" h="1898614">
                <a:moveTo>
                  <a:pt x="0" y="0"/>
                </a:moveTo>
                <a:lnTo>
                  <a:pt x="1285796" y="0"/>
                </a:lnTo>
                <a:lnTo>
                  <a:pt x="1285796" y="1898614"/>
                </a:lnTo>
                <a:lnTo>
                  <a:pt x="0" y="1898614"/>
                </a:lnTo>
                <a:lnTo>
                  <a:pt x="0" y="0"/>
                </a:lnTo>
                <a:close/>
              </a:path>
            </a:pathLst>
          </a:custGeom>
          <a:blipFill>
            <a:blip r:embed="rId2"/>
            <a:stretch>
              <a:fillRect l="-265837" t="-1253" r="-1088960" b="-23131"/>
            </a:stretch>
          </a:blipFill>
        </p:spPr>
      </p:sp>
      <p:sp>
        <p:nvSpPr>
          <p:cNvPr id="42" name="TextBox 35">
            <a:extLst>
              <a:ext uri="{FF2B5EF4-FFF2-40B4-BE49-F238E27FC236}">
                <a16:creationId xmlns:a16="http://schemas.microsoft.com/office/drawing/2014/main" id="{21F60094-A341-D01D-9047-B376128A75D0}"/>
              </a:ext>
            </a:extLst>
          </p:cNvPr>
          <p:cNvSpPr txBox="1"/>
          <p:nvPr/>
        </p:nvSpPr>
        <p:spPr>
          <a:xfrm>
            <a:off x="6277260" y="913187"/>
            <a:ext cx="12250157" cy="1476751"/>
          </a:xfrm>
          <a:prstGeom prst="rect">
            <a:avLst/>
          </a:prstGeom>
        </p:spPr>
        <p:txBody>
          <a:bodyPr lIns="0" tIns="0" rIns="0" bIns="0" rtlCol="0" anchor="t">
            <a:spAutoFit/>
          </a:bodyPr>
          <a:lstStyle/>
          <a:p>
            <a:pPr marL="0" lvl="0" indent="0" algn="ctr">
              <a:lnSpc>
                <a:spcPts val="6000"/>
              </a:lnSpc>
              <a:spcBef>
                <a:spcPct val="0"/>
              </a:spcBef>
            </a:pPr>
            <a:r>
              <a:rPr lang="vi-VN" sz="4800" b="1" dirty="0">
                <a:solidFill>
                  <a:srgbClr val="034B65"/>
                </a:solidFill>
                <a:latin typeface="IBM Plex Sans Bold"/>
                <a:ea typeface="IBM Plex Sans Bold"/>
                <a:cs typeface="IBM Plex Sans Bold"/>
                <a:sym typeface="IBM Plex Sans Bold"/>
              </a:rPr>
              <a:t>TRƯỜNG ĐẠI HỌC TRÀ VINH </a:t>
            </a:r>
          </a:p>
          <a:p>
            <a:pPr marL="0" lvl="0" indent="0" algn="ctr">
              <a:lnSpc>
                <a:spcPts val="6000"/>
              </a:lnSpc>
              <a:spcBef>
                <a:spcPct val="0"/>
              </a:spcBef>
            </a:pPr>
            <a:r>
              <a:rPr lang="vi-VN" sz="4000" b="1" dirty="0">
                <a:solidFill>
                  <a:srgbClr val="034B65"/>
                </a:solidFill>
                <a:latin typeface="IBM Plex Sans Bold"/>
                <a:ea typeface="IBM Plex Sans Bold"/>
                <a:cs typeface="IBM Plex Sans Bold"/>
                <a:sym typeface="IBM Plex Sans Bold"/>
              </a:rPr>
              <a:t>KHOA KỸ THUẬT &amp; CÔNG NGHỆ</a:t>
            </a:r>
          </a:p>
        </p:txBody>
      </p:sp>
    </p:spTree>
  </p:cSld>
  <p:clrMapOvr>
    <a:masterClrMapping/>
  </p:clrMapOvr>
  <p:transition spd="slow">
    <p:cove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64845" y="9633781"/>
            <a:ext cx="6436524" cy="1006526"/>
            <a:chOff x="0" y="0"/>
            <a:chExt cx="1695216" cy="265093"/>
          </a:xfrm>
        </p:grpSpPr>
        <p:sp>
          <p:nvSpPr>
            <p:cNvPr id="3" name="Freeform 3"/>
            <p:cNvSpPr/>
            <p:nvPr/>
          </p:nvSpPr>
          <p:spPr>
            <a:xfrm>
              <a:off x="0" y="0"/>
              <a:ext cx="1695216" cy="265093"/>
            </a:xfrm>
            <a:custGeom>
              <a:avLst/>
              <a:gdLst/>
              <a:ahLst/>
              <a:cxnLst/>
              <a:rect l="l" t="t" r="r" b="b"/>
              <a:pathLst>
                <a:path w="1695216" h="265093">
                  <a:moveTo>
                    <a:pt x="0" y="0"/>
                  </a:moveTo>
                  <a:lnTo>
                    <a:pt x="1695216" y="0"/>
                  </a:lnTo>
                  <a:lnTo>
                    <a:pt x="1695216" y="265093"/>
                  </a:lnTo>
                  <a:lnTo>
                    <a:pt x="0" y="265093"/>
                  </a:lnTo>
                  <a:close/>
                </a:path>
              </a:pathLst>
            </a:custGeom>
            <a:solidFill>
              <a:srgbClr val="5CC1E6"/>
            </a:solidFill>
          </p:spPr>
        </p:sp>
        <p:sp>
          <p:nvSpPr>
            <p:cNvPr id="4" name="TextBox 4"/>
            <p:cNvSpPr txBox="1"/>
            <p:nvPr/>
          </p:nvSpPr>
          <p:spPr>
            <a:xfrm>
              <a:off x="0" y="-47625"/>
              <a:ext cx="1695216" cy="312718"/>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2116321" y="9633781"/>
            <a:ext cx="6436524" cy="1006526"/>
            <a:chOff x="0" y="0"/>
            <a:chExt cx="1695216" cy="265093"/>
          </a:xfrm>
        </p:grpSpPr>
        <p:sp>
          <p:nvSpPr>
            <p:cNvPr id="6" name="Freeform 6"/>
            <p:cNvSpPr/>
            <p:nvPr/>
          </p:nvSpPr>
          <p:spPr>
            <a:xfrm>
              <a:off x="0" y="0"/>
              <a:ext cx="1695216" cy="265093"/>
            </a:xfrm>
            <a:custGeom>
              <a:avLst/>
              <a:gdLst/>
              <a:ahLst/>
              <a:cxnLst/>
              <a:rect l="l" t="t" r="r" b="b"/>
              <a:pathLst>
                <a:path w="1695216" h="265093">
                  <a:moveTo>
                    <a:pt x="0" y="0"/>
                  </a:moveTo>
                  <a:lnTo>
                    <a:pt x="1695216" y="0"/>
                  </a:lnTo>
                  <a:lnTo>
                    <a:pt x="1695216" y="265093"/>
                  </a:lnTo>
                  <a:lnTo>
                    <a:pt x="0" y="265093"/>
                  </a:lnTo>
                  <a:close/>
                </a:path>
              </a:pathLst>
            </a:custGeom>
            <a:solidFill>
              <a:srgbClr val="034B65"/>
            </a:solidFill>
          </p:spPr>
        </p:sp>
        <p:sp>
          <p:nvSpPr>
            <p:cNvPr id="7" name="TextBox 7"/>
            <p:cNvSpPr txBox="1"/>
            <p:nvPr/>
          </p:nvSpPr>
          <p:spPr>
            <a:xfrm>
              <a:off x="0" y="-47625"/>
              <a:ext cx="1695216" cy="312718"/>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6018805" y="9633781"/>
            <a:ext cx="6436524" cy="1006526"/>
            <a:chOff x="0" y="0"/>
            <a:chExt cx="1695216" cy="265093"/>
          </a:xfrm>
        </p:grpSpPr>
        <p:sp>
          <p:nvSpPr>
            <p:cNvPr id="9" name="Freeform 9"/>
            <p:cNvSpPr/>
            <p:nvPr/>
          </p:nvSpPr>
          <p:spPr>
            <a:xfrm>
              <a:off x="0" y="0"/>
              <a:ext cx="1695216" cy="265093"/>
            </a:xfrm>
            <a:custGeom>
              <a:avLst/>
              <a:gdLst/>
              <a:ahLst/>
              <a:cxnLst/>
              <a:rect l="l" t="t" r="r" b="b"/>
              <a:pathLst>
                <a:path w="1695216" h="265093">
                  <a:moveTo>
                    <a:pt x="0" y="0"/>
                  </a:moveTo>
                  <a:lnTo>
                    <a:pt x="1695216" y="0"/>
                  </a:lnTo>
                  <a:lnTo>
                    <a:pt x="1695216" y="265093"/>
                  </a:lnTo>
                  <a:lnTo>
                    <a:pt x="0" y="265093"/>
                  </a:lnTo>
                  <a:close/>
                </a:path>
              </a:pathLst>
            </a:custGeom>
            <a:solidFill>
              <a:srgbClr val="167DA2"/>
            </a:solidFill>
          </p:spPr>
        </p:sp>
        <p:sp>
          <p:nvSpPr>
            <p:cNvPr id="10" name="TextBox 10"/>
            <p:cNvSpPr txBox="1"/>
            <p:nvPr/>
          </p:nvSpPr>
          <p:spPr>
            <a:xfrm>
              <a:off x="0" y="-47625"/>
              <a:ext cx="1695216" cy="312718"/>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65230" y="678788"/>
            <a:ext cx="4151561" cy="847097"/>
            <a:chOff x="0" y="0"/>
            <a:chExt cx="8525058" cy="1739479"/>
          </a:xfrm>
        </p:grpSpPr>
        <p:sp>
          <p:nvSpPr>
            <p:cNvPr id="12" name="Freeform 12"/>
            <p:cNvSpPr/>
            <p:nvPr/>
          </p:nvSpPr>
          <p:spPr>
            <a:xfrm>
              <a:off x="0" y="0"/>
              <a:ext cx="8525059" cy="1739479"/>
            </a:xfrm>
            <a:custGeom>
              <a:avLst/>
              <a:gdLst/>
              <a:ahLst/>
              <a:cxnLst/>
              <a:rect l="l" t="t" r="r" b="b"/>
              <a:pathLst>
                <a:path w="8525059" h="1739479">
                  <a:moveTo>
                    <a:pt x="203200" y="0"/>
                  </a:moveTo>
                  <a:lnTo>
                    <a:pt x="8525059" y="0"/>
                  </a:lnTo>
                  <a:lnTo>
                    <a:pt x="8321859" y="1739479"/>
                  </a:lnTo>
                  <a:lnTo>
                    <a:pt x="0" y="1739479"/>
                  </a:lnTo>
                  <a:lnTo>
                    <a:pt x="203200" y="0"/>
                  </a:lnTo>
                  <a:close/>
                </a:path>
              </a:pathLst>
            </a:custGeom>
            <a:solidFill>
              <a:srgbClr val="167DA2"/>
            </a:solidFill>
          </p:spPr>
        </p:sp>
        <p:sp>
          <p:nvSpPr>
            <p:cNvPr id="13" name="TextBox 13"/>
            <p:cNvSpPr txBox="1"/>
            <p:nvPr/>
          </p:nvSpPr>
          <p:spPr>
            <a:xfrm>
              <a:off x="101600" y="-47625"/>
              <a:ext cx="8321858" cy="1787104"/>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264845" y="453012"/>
            <a:ext cx="3854705" cy="847097"/>
            <a:chOff x="0" y="0"/>
            <a:chExt cx="7915478" cy="1739479"/>
          </a:xfrm>
        </p:grpSpPr>
        <p:sp>
          <p:nvSpPr>
            <p:cNvPr id="15" name="Freeform 15"/>
            <p:cNvSpPr/>
            <p:nvPr/>
          </p:nvSpPr>
          <p:spPr>
            <a:xfrm>
              <a:off x="0" y="0"/>
              <a:ext cx="7915478" cy="1739479"/>
            </a:xfrm>
            <a:custGeom>
              <a:avLst/>
              <a:gdLst/>
              <a:ahLst/>
              <a:cxnLst/>
              <a:rect l="l" t="t" r="r" b="b"/>
              <a:pathLst>
                <a:path w="7915478" h="1739479">
                  <a:moveTo>
                    <a:pt x="203200" y="0"/>
                  </a:moveTo>
                  <a:lnTo>
                    <a:pt x="7915478" y="0"/>
                  </a:lnTo>
                  <a:lnTo>
                    <a:pt x="7712278" y="1739479"/>
                  </a:lnTo>
                  <a:lnTo>
                    <a:pt x="0" y="1739479"/>
                  </a:lnTo>
                  <a:lnTo>
                    <a:pt x="203200" y="0"/>
                  </a:lnTo>
                  <a:close/>
                </a:path>
              </a:pathLst>
            </a:custGeom>
            <a:solidFill>
              <a:srgbClr val="5CC1E6"/>
            </a:solidFill>
          </p:spPr>
        </p:sp>
        <p:sp>
          <p:nvSpPr>
            <p:cNvPr id="16" name="TextBox 16"/>
            <p:cNvSpPr txBox="1"/>
            <p:nvPr/>
          </p:nvSpPr>
          <p:spPr>
            <a:xfrm>
              <a:off x="101600" y="-47625"/>
              <a:ext cx="7712278" cy="1787104"/>
            </a:xfrm>
            <a:prstGeom prst="rect">
              <a:avLst/>
            </a:prstGeom>
          </p:spPr>
          <p:txBody>
            <a:bodyPr lIns="50800" tIns="50800" rIns="50800" bIns="50800" rtlCol="0" anchor="ctr"/>
            <a:lstStyle/>
            <a:p>
              <a:pPr algn="ctr">
                <a:lnSpc>
                  <a:spcPts val="2659"/>
                </a:lnSpc>
              </a:pPr>
              <a:endParaRPr/>
            </a:p>
          </p:txBody>
        </p:sp>
      </p:grpSp>
      <p:sp>
        <p:nvSpPr>
          <p:cNvPr id="17" name="Freeform 17"/>
          <p:cNvSpPr/>
          <p:nvPr/>
        </p:nvSpPr>
        <p:spPr>
          <a:xfrm>
            <a:off x="10245055" y="2735935"/>
            <a:ext cx="6429612" cy="6429612"/>
          </a:xfrm>
          <a:custGeom>
            <a:avLst/>
            <a:gdLst/>
            <a:ahLst/>
            <a:cxnLst/>
            <a:rect l="l" t="t" r="r" b="b"/>
            <a:pathLst>
              <a:path w="6429612" h="6429612">
                <a:moveTo>
                  <a:pt x="0" y="0"/>
                </a:moveTo>
                <a:lnTo>
                  <a:pt x="6429612" y="0"/>
                </a:lnTo>
                <a:lnTo>
                  <a:pt x="6429612" y="6429612"/>
                </a:lnTo>
                <a:lnTo>
                  <a:pt x="0" y="6429612"/>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rnd">
            <a:noFill/>
            <a:prstDash val="sysDot"/>
            <a:round/>
          </a:ln>
        </p:spPr>
      </p:sp>
      <p:sp>
        <p:nvSpPr>
          <p:cNvPr id="18" name="TextBox 18"/>
          <p:cNvSpPr txBox="1"/>
          <p:nvPr/>
        </p:nvSpPr>
        <p:spPr>
          <a:xfrm>
            <a:off x="4555410" y="545124"/>
            <a:ext cx="10517475" cy="1104900"/>
          </a:xfrm>
          <a:prstGeom prst="rect">
            <a:avLst/>
          </a:prstGeom>
        </p:spPr>
        <p:txBody>
          <a:bodyPr lIns="0" tIns="0" rIns="0" bIns="0" rtlCol="0" anchor="t">
            <a:spAutoFit/>
          </a:bodyPr>
          <a:lstStyle/>
          <a:p>
            <a:pPr marL="0" lvl="0" indent="0" algn="l">
              <a:lnSpc>
                <a:spcPts val="8640"/>
              </a:lnSpc>
              <a:spcBef>
                <a:spcPct val="0"/>
              </a:spcBef>
            </a:pPr>
            <a:r>
              <a:rPr lang="en-US" sz="7200" b="1">
                <a:solidFill>
                  <a:srgbClr val="000000"/>
                </a:solidFill>
                <a:latin typeface="IBM Plex Sans Bold"/>
                <a:ea typeface="IBM Plex Sans Bold"/>
                <a:cs typeface="IBM Plex Sans Bold"/>
                <a:sym typeface="IBM Plex Sans Bold"/>
              </a:rPr>
              <a:t>API Quản Lý Sản Phẩm </a:t>
            </a:r>
          </a:p>
        </p:txBody>
      </p:sp>
      <p:sp>
        <p:nvSpPr>
          <p:cNvPr id="19" name="TextBox 19"/>
          <p:cNvSpPr txBox="1"/>
          <p:nvPr/>
        </p:nvSpPr>
        <p:spPr>
          <a:xfrm>
            <a:off x="10735953" y="4780252"/>
            <a:ext cx="6846671" cy="2670499"/>
          </a:xfrm>
          <a:prstGeom prst="rect">
            <a:avLst/>
          </a:prstGeom>
        </p:spPr>
        <p:txBody>
          <a:bodyPr lIns="0" tIns="0" rIns="0" bIns="0" rtlCol="0" anchor="t">
            <a:spAutoFit/>
          </a:bodyPr>
          <a:lstStyle/>
          <a:p>
            <a:pPr algn="l">
              <a:lnSpc>
                <a:spcPts val="3558"/>
              </a:lnSpc>
            </a:pPr>
            <a:r>
              <a:rPr lang="en-US" sz="2737">
                <a:solidFill>
                  <a:srgbClr val="000000"/>
                </a:solidFill>
                <a:latin typeface="IBM Plex Sans"/>
                <a:ea typeface="IBM Plex Sans"/>
                <a:cs typeface="IBM Plex Sans"/>
                <a:sym typeface="IBM Plex Sans"/>
              </a:rPr>
              <a:t>{</a:t>
            </a:r>
          </a:p>
          <a:p>
            <a:pPr algn="l">
              <a:lnSpc>
                <a:spcPts val="3558"/>
              </a:lnSpc>
            </a:pPr>
            <a:r>
              <a:rPr lang="en-US" sz="2737">
                <a:solidFill>
                  <a:srgbClr val="000000"/>
                </a:solidFill>
                <a:latin typeface="IBM Plex Sans"/>
                <a:ea typeface="IBM Plex Sans"/>
                <a:cs typeface="IBM Plex Sans"/>
                <a:sym typeface="IBM Plex Sans"/>
              </a:rPr>
              <a:t> "name": "Smartwatch",</a:t>
            </a:r>
          </a:p>
          <a:p>
            <a:pPr algn="l">
              <a:lnSpc>
                <a:spcPts val="3558"/>
              </a:lnSpc>
            </a:pPr>
            <a:r>
              <a:rPr lang="en-US" sz="2737">
                <a:solidFill>
                  <a:srgbClr val="000000"/>
                </a:solidFill>
                <a:latin typeface="IBM Plex Sans"/>
                <a:ea typeface="IBM Plex Sans"/>
                <a:cs typeface="IBM Plex Sans"/>
                <a:sym typeface="IBM Plex Sans"/>
              </a:rPr>
              <a:t> "price": 150,</a:t>
            </a:r>
          </a:p>
          <a:p>
            <a:pPr algn="l">
              <a:lnSpc>
                <a:spcPts val="3558"/>
              </a:lnSpc>
            </a:pPr>
            <a:r>
              <a:rPr lang="en-US" sz="2737">
                <a:solidFill>
                  <a:srgbClr val="000000"/>
                </a:solidFill>
                <a:latin typeface="IBM Plex Sans"/>
                <a:ea typeface="IBM Plex Sans"/>
                <a:cs typeface="IBM Plex Sans"/>
                <a:sym typeface="IBM Plex Sans"/>
              </a:rPr>
              <a:t> "description": "Đồng hồ thông minh"</a:t>
            </a:r>
          </a:p>
          <a:p>
            <a:pPr algn="l">
              <a:lnSpc>
                <a:spcPts val="3558"/>
              </a:lnSpc>
            </a:pPr>
            <a:r>
              <a:rPr lang="en-US" sz="2737">
                <a:solidFill>
                  <a:srgbClr val="000000"/>
                </a:solidFill>
                <a:latin typeface="IBM Plex Sans"/>
                <a:ea typeface="IBM Plex Sans"/>
                <a:cs typeface="IBM Plex Sans"/>
                <a:sym typeface="IBM Plex Sans"/>
              </a:rPr>
              <a:t>}</a:t>
            </a:r>
          </a:p>
          <a:p>
            <a:pPr marL="0" lvl="1" indent="0" algn="l">
              <a:lnSpc>
                <a:spcPts val="3558"/>
              </a:lnSpc>
              <a:spcBef>
                <a:spcPct val="0"/>
              </a:spcBef>
            </a:pPr>
            <a:endParaRPr lang="en-US" sz="2737">
              <a:solidFill>
                <a:srgbClr val="000000"/>
              </a:solidFill>
              <a:latin typeface="IBM Plex Sans"/>
              <a:ea typeface="IBM Plex Sans"/>
              <a:cs typeface="IBM Plex Sans"/>
              <a:sym typeface="IBM Plex Sans"/>
            </a:endParaRPr>
          </a:p>
        </p:txBody>
      </p:sp>
      <p:grpSp>
        <p:nvGrpSpPr>
          <p:cNvPr id="20" name="Group 20"/>
          <p:cNvGrpSpPr/>
          <p:nvPr/>
        </p:nvGrpSpPr>
        <p:grpSpPr>
          <a:xfrm>
            <a:off x="65230" y="1525885"/>
            <a:ext cx="8398591" cy="847097"/>
            <a:chOff x="0" y="0"/>
            <a:chExt cx="17246160" cy="1739479"/>
          </a:xfrm>
        </p:grpSpPr>
        <p:sp>
          <p:nvSpPr>
            <p:cNvPr id="21" name="Freeform 21"/>
            <p:cNvSpPr/>
            <p:nvPr/>
          </p:nvSpPr>
          <p:spPr>
            <a:xfrm>
              <a:off x="0" y="0"/>
              <a:ext cx="17246160" cy="1739479"/>
            </a:xfrm>
            <a:custGeom>
              <a:avLst/>
              <a:gdLst/>
              <a:ahLst/>
              <a:cxnLst/>
              <a:rect l="l" t="t" r="r" b="b"/>
              <a:pathLst>
                <a:path w="17246160" h="1739479">
                  <a:moveTo>
                    <a:pt x="203200" y="0"/>
                  </a:moveTo>
                  <a:lnTo>
                    <a:pt x="17246160" y="0"/>
                  </a:lnTo>
                  <a:lnTo>
                    <a:pt x="17042960" y="1739479"/>
                  </a:lnTo>
                  <a:lnTo>
                    <a:pt x="0" y="1739479"/>
                  </a:lnTo>
                  <a:lnTo>
                    <a:pt x="203200" y="0"/>
                  </a:lnTo>
                  <a:close/>
                </a:path>
              </a:pathLst>
            </a:custGeom>
            <a:solidFill>
              <a:srgbClr val="167DA2"/>
            </a:solidFill>
          </p:spPr>
        </p:sp>
        <p:sp>
          <p:nvSpPr>
            <p:cNvPr id="22" name="TextBox 22"/>
            <p:cNvSpPr txBox="1"/>
            <p:nvPr/>
          </p:nvSpPr>
          <p:spPr>
            <a:xfrm>
              <a:off x="101600" y="-47625"/>
              <a:ext cx="17042960" cy="1787104"/>
            </a:xfrm>
            <a:prstGeom prst="rect">
              <a:avLst/>
            </a:prstGeom>
          </p:spPr>
          <p:txBody>
            <a:bodyPr lIns="50800" tIns="50800" rIns="50800" bIns="50800" rtlCol="0" anchor="ctr"/>
            <a:lstStyle/>
            <a:p>
              <a:pPr algn="ctr">
                <a:lnSpc>
                  <a:spcPts val="2659"/>
                </a:lnSpc>
              </a:pPr>
              <a:endParaRPr/>
            </a:p>
          </p:txBody>
        </p:sp>
      </p:grpSp>
      <p:sp>
        <p:nvSpPr>
          <p:cNvPr id="23" name="Freeform 23"/>
          <p:cNvSpPr/>
          <p:nvPr/>
        </p:nvSpPr>
        <p:spPr>
          <a:xfrm>
            <a:off x="528013" y="3556087"/>
            <a:ext cx="735814" cy="735814"/>
          </a:xfrm>
          <a:custGeom>
            <a:avLst/>
            <a:gdLst/>
            <a:ahLst/>
            <a:cxnLst/>
            <a:rect l="l" t="t" r="r" b="b"/>
            <a:pathLst>
              <a:path w="735814" h="735814">
                <a:moveTo>
                  <a:pt x="0" y="0"/>
                </a:moveTo>
                <a:lnTo>
                  <a:pt x="735813" y="0"/>
                </a:lnTo>
                <a:lnTo>
                  <a:pt x="735813" y="735814"/>
                </a:lnTo>
                <a:lnTo>
                  <a:pt x="0" y="735814"/>
                </a:lnTo>
                <a:lnTo>
                  <a:pt x="0" y="0"/>
                </a:lnTo>
                <a:close/>
              </a:path>
            </a:pathLst>
          </a:custGeom>
          <a:blipFill>
            <a:blip r:embed="rId5"/>
            <a:stretch>
              <a:fillRect/>
            </a:stretch>
          </a:blipFill>
        </p:spPr>
      </p:sp>
      <p:sp>
        <p:nvSpPr>
          <p:cNvPr id="24" name="Freeform 24"/>
          <p:cNvSpPr/>
          <p:nvPr/>
        </p:nvSpPr>
        <p:spPr>
          <a:xfrm>
            <a:off x="499875" y="5389213"/>
            <a:ext cx="735814" cy="735814"/>
          </a:xfrm>
          <a:custGeom>
            <a:avLst/>
            <a:gdLst/>
            <a:ahLst/>
            <a:cxnLst/>
            <a:rect l="l" t="t" r="r" b="b"/>
            <a:pathLst>
              <a:path w="735814" h="735814">
                <a:moveTo>
                  <a:pt x="0" y="0"/>
                </a:moveTo>
                <a:lnTo>
                  <a:pt x="735814" y="0"/>
                </a:lnTo>
                <a:lnTo>
                  <a:pt x="735814" y="735814"/>
                </a:lnTo>
                <a:lnTo>
                  <a:pt x="0" y="735814"/>
                </a:lnTo>
                <a:lnTo>
                  <a:pt x="0" y="0"/>
                </a:lnTo>
                <a:close/>
              </a:path>
            </a:pathLst>
          </a:custGeom>
          <a:blipFill>
            <a:blip r:embed="rId6"/>
            <a:stretch>
              <a:fillRect/>
            </a:stretch>
          </a:blipFill>
        </p:spPr>
      </p:sp>
      <p:sp>
        <p:nvSpPr>
          <p:cNvPr id="25" name="Freeform 25"/>
          <p:cNvSpPr/>
          <p:nvPr/>
        </p:nvSpPr>
        <p:spPr>
          <a:xfrm>
            <a:off x="556150" y="7222339"/>
            <a:ext cx="679539" cy="679539"/>
          </a:xfrm>
          <a:custGeom>
            <a:avLst/>
            <a:gdLst/>
            <a:ahLst/>
            <a:cxnLst/>
            <a:rect l="l" t="t" r="r" b="b"/>
            <a:pathLst>
              <a:path w="679539" h="679539">
                <a:moveTo>
                  <a:pt x="0" y="0"/>
                </a:moveTo>
                <a:lnTo>
                  <a:pt x="679539" y="0"/>
                </a:lnTo>
                <a:lnTo>
                  <a:pt x="679539" y="679538"/>
                </a:lnTo>
                <a:lnTo>
                  <a:pt x="0" y="679538"/>
                </a:lnTo>
                <a:lnTo>
                  <a:pt x="0" y="0"/>
                </a:lnTo>
                <a:close/>
              </a:path>
            </a:pathLst>
          </a:custGeom>
          <a:blipFill>
            <a:blip r:embed="rId7"/>
            <a:stretch>
              <a:fillRect/>
            </a:stretch>
          </a:blipFill>
        </p:spPr>
      </p:sp>
      <p:sp>
        <p:nvSpPr>
          <p:cNvPr id="26" name="TextBox 26"/>
          <p:cNvSpPr txBox="1"/>
          <p:nvPr/>
        </p:nvSpPr>
        <p:spPr>
          <a:xfrm>
            <a:off x="499875" y="2735935"/>
            <a:ext cx="10981585" cy="914346"/>
          </a:xfrm>
          <a:prstGeom prst="rect">
            <a:avLst/>
          </a:prstGeom>
        </p:spPr>
        <p:txBody>
          <a:bodyPr lIns="0" tIns="0" rIns="0" bIns="0" rtlCol="0" anchor="t">
            <a:spAutoFit/>
          </a:bodyPr>
          <a:lstStyle/>
          <a:p>
            <a:pPr marL="647700" lvl="1" indent="-323850" algn="just">
              <a:lnSpc>
                <a:spcPts val="3600"/>
              </a:lnSpc>
              <a:spcBef>
                <a:spcPct val="0"/>
              </a:spcBef>
              <a:buFont typeface="Arial"/>
              <a:buChar char="•"/>
            </a:pPr>
            <a:r>
              <a:rPr lang="en-US" sz="3000" b="1">
                <a:solidFill>
                  <a:srgbClr val="000000"/>
                </a:solidFill>
                <a:latin typeface="IBM Plex Sans Bold"/>
                <a:ea typeface="IBM Plex Sans Bold"/>
                <a:cs typeface="IBM Plex Sans Bold"/>
                <a:sym typeface="IBM Plex Sans Bold"/>
              </a:rPr>
              <a:t>POST /api/products </a:t>
            </a:r>
          </a:p>
          <a:p>
            <a:pPr marL="0" lvl="0" indent="0" algn="just">
              <a:lnSpc>
                <a:spcPts val="3600"/>
              </a:lnSpc>
              <a:spcBef>
                <a:spcPct val="0"/>
              </a:spcBef>
            </a:pPr>
            <a:endParaRPr lang="en-US" sz="3000" b="1">
              <a:solidFill>
                <a:srgbClr val="000000"/>
              </a:solidFill>
              <a:latin typeface="IBM Plex Sans Bold"/>
              <a:ea typeface="IBM Plex Sans Bold"/>
              <a:cs typeface="IBM Plex Sans Bold"/>
              <a:sym typeface="IBM Plex Sans Bold"/>
            </a:endParaRPr>
          </a:p>
        </p:txBody>
      </p:sp>
      <p:sp>
        <p:nvSpPr>
          <p:cNvPr id="27" name="TextBox 27"/>
          <p:cNvSpPr txBox="1"/>
          <p:nvPr/>
        </p:nvSpPr>
        <p:spPr>
          <a:xfrm>
            <a:off x="1671166" y="3666805"/>
            <a:ext cx="7174266" cy="485802"/>
          </a:xfrm>
          <a:prstGeom prst="rect">
            <a:avLst/>
          </a:prstGeom>
        </p:spPr>
        <p:txBody>
          <a:bodyPr lIns="0" tIns="0" rIns="0" bIns="0" rtlCol="0" anchor="t">
            <a:spAutoFit/>
          </a:bodyPr>
          <a:lstStyle/>
          <a:p>
            <a:pPr marL="0" lvl="1" indent="0" algn="l">
              <a:lnSpc>
                <a:spcPts val="3900"/>
              </a:lnSpc>
              <a:spcBef>
                <a:spcPct val="0"/>
              </a:spcBef>
            </a:pPr>
            <a:r>
              <a:rPr lang="en-US" sz="3000">
                <a:solidFill>
                  <a:srgbClr val="000000"/>
                </a:solidFill>
                <a:latin typeface="IBM Plex Sans"/>
                <a:ea typeface="IBM Plex Sans"/>
                <a:cs typeface="IBM Plex Sans"/>
                <a:sym typeface="IBM Plex Sans"/>
              </a:rPr>
              <a:t>Mô tả: Thêm sản phẩm mới vào hệ thống.</a:t>
            </a:r>
          </a:p>
        </p:txBody>
      </p:sp>
      <p:sp>
        <p:nvSpPr>
          <p:cNvPr id="28" name="TextBox 28"/>
          <p:cNvSpPr txBox="1"/>
          <p:nvPr/>
        </p:nvSpPr>
        <p:spPr>
          <a:xfrm>
            <a:off x="1661641" y="5499931"/>
            <a:ext cx="6267023" cy="485802"/>
          </a:xfrm>
          <a:prstGeom prst="rect">
            <a:avLst/>
          </a:prstGeom>
        </p:spPr>
        <p:txBody>
          <a:bodyPr lIns="0" tIns="0" rIns="0" bIns="0" rtlCol="0" anchor="t">
            <a:spAutoFit/>
          </a:bodyPr>
          <a:lstStyle/>
          <a:p>
            <a:pPr marL="0" lvl="1" indent="0" algn="l">
              <a:lnSpc>
                <a:spcPts val="3900"/>
              </a:lnSpc>
              <a:spcBef>
                <a:spcPct val="0"/>
              </a:spcBef>
            </a:pPr>
            <a:r>
              <a:rPr lang="en-US" sz="3000">
                <a:solidFill>
                  <a:srgbClr val="000000"/>
                </a:solidFill>
                <a:latin typeface="IBM Plex Sans"/>
                <a:ea typeface="IBM Plex Sans"/>
                <a:cs typeface="IBM Plex Sans"/>
                <a:sym typeface="IBM Plex Sans"/>
              </a:rPr>
              <a:t>Yêu cầu: name, price, description.</a:t>
            </a:r>
          </a:p>
        </p:txBody>
      </p:sp>
      <p:sp>
        <p:nvSpPr>
          <p:cNvPr id="29" name="TextBox 29"/>
          <p:cNvSpPr txBox="1"/>
          <p:nvPr/>
        </p:nvSpPr>
        <p:spPr>
          <a:xfrm>
            <a:off x="1798984" y="7193764"/>
            <a:ext cx="6664838" cy="1971783"/>
          </a:xfrm>
          <a:prstGeom prst="rect">
            <a:avLst/>
          </a:prstGeom>
        </p:spPr>
        <p:txBody>
          <a:bodyPr lIns="0" tIns="0" rIns="0" bIns="0" rtlCol="0" anchor="t">
            <a:spAutoFit/>
          </a:bodyPr>
          <a:lstStyle/>
          <a:p>
            <a:pPr algn="l">
              <a:lnSpc>
                <a:spcPts val="3900"/>
              </a:lnSpc>
            </a:pPr>
            <a:r>
              <a:rPr lang="en-US" sz="3000">
                <a:solidFill>
                  <a:srgbClr val="000000"/>
                </a:solidFill>
                <a:latin typeface="IBM Plex Sans"/>
                <a:ea typeface="IBM Plex Sans"/>
                <a:cs typeface="IBM Plex Sans"/>
                <a:sym typeface="IBM Plex Sans"/>
              </a:rPr>
              <a:t>Phản hồi: 201 Created, 400 Bad Request, 409 Conflict</a:t>
            </a:r>
          </a:p>
          <a:p>
            <a:pPr algn="ctr">
              <a:lnSpc>
                <a:spcPts val="3900"/>
              </a:lnSpc>
            </a:pPr>
            <a:endParaRPr lang="en-US" sz="3000">
              <a:solidFill>
                <a:srgbClr val="000000"/>
              </a:solidFill>
              <a:latin typeface="IBM Plex Sans"/>
              <a:ea typeface="IBM Plex Sans"/>
              <a:cs typeface="IBM Plex Sans"/>
              <a:sym typeface="IBM Plex Sans"/>
            </a:endParaRPr>
          </a:p>
          <a:p>
            <a:pPr marL="0" lvl="1" indent="0" algn="ctr">
              <a:lnSpc>
                <a:spcPts val="3900"/>
              </a:lnSpc>
              <a:spcBef>
                <a:spcPct val="0"/>
              </a:spcBef>
            </a:pPr>
            <a:endParaRPr lang="en-US" sz="3000">
              <a:solidFill>
                <a:srgbClr val="000000"/>
              </a:solidFill>
              <a:latin typeface="IBM Plex Sans"/>
              <a:ea typeface="IBM Plex Sans"/>
              <a:cs typeface="IBM Plex Sans"/>
              <a:sym typeface="IBM Plex Sans"/>
            </a:endParaRPr>
          </a:p>
        </p:txBody>
      </p:sp>
    </p:spTree>
  </p:cSld>
  <p:clrMapOvr>
    <a:masterClrMapping/>
  </p:clrMapOvr>
  <p:transition spd="slow">
    <p:cove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64845" y="9633781"/>
            <a:ext cx="6436524" cy="1006526"/>
            <a:chOff x="0" y="0"/>
            <a:chExt cx="1695216" cy="265093"/>
          </a:xfrm>
        </p:grpSpPr>
        <p:sp>
          <p:nvSpPr>
            <p:cNvPr id="3" name="Freeform 3"/>
            <p:cNvSpPr/>
            <p:nvPr/>
          </p:nvSpPr>
          <p:spPr>
            <a:xfrm>
              <a:off x="0" y="0"/>
              <a:ext cx="1695216" cy="265093"/>
            </a:xfrm>
            <a:custGeom>
              <a:avLst/>
              <a:gdLst/>
              <a:ahLst/>
              <a:cxnLst/>
              <a:rect l="l" t="t" r="r" b="b"/>
              <a:pathLst>
                <a:path w="1695216" h="265093">
                  <a:moveTo>
                    <a:pt x="0" y="0"/>
                  </a:moveTo>
                  <a:lnTo>
                    <a:pt x="1695216" y="0"/>
                  </a:lnTo>
                  <a:lnTo>
                    <a:pt x="1695216" y="265093"/>
                  </a:lnTo>
                  <a:lnTo>
                    <a:pt x="0" y="265093"/>
                  </a:lnTo>
                  <a:close/>
                </a:path>
              </a:pathLst>
            </a:custGeom>
            <a:solidFill>
              <a:srgbClr val="5CC1E6"/>
            </a:solidFill>
          </p:spPr>
        </p:sp>
        <p:sp>
          <p:nvSpPr>
            <p:cNvPr id="4" name="TextBox 4"/>
            <p:cNvSpPr txBox="1"/>
            <p:nvPr/>
          </p:nvSpPr>
          <p:spPr>
            <a:xfrm>
              <a:off x="0" y="-47625"/>
              <a:ext cx="1695216" cy="312718"/>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2116321" y="9633781"/>
            <a:ext cx="6436524" cy="1006526"/>
            <a:chOff x="0" y="0"/>
            <a:chExt cx="1695216" cy="265093"/>
          </a:xfrm>
        </p:grpSpPr>
        <p:sp>
          <p:nvSpPr>
            <p:cNvPr id="6" name="Freeform 6"/>
            <p:cNvSpPr/>
            <p:nvPr/>
          </p:nvSpPr>
          <p:spPr>
            <a:xfrm>
              <a:off x="0" y="0"/>
              <a:ext cx="1695216" cy="265093"/>
            </a:xfrm>
            <a:custGeom>
              <a:avLst/>
              <a:gdLst/>
              <a:ahLst/>
              <a:cxnLst/>
              <a:rect l="l" t="t" r="r" b="b"/>
              <a:pathLst>
                <a:path w="1695216" h="265093">
                  <a:moveTo>
                    <a:pt x="0" y="0"/>
                  </a:moveTo>
                  <a:lnTo>
                    <a:pt x="1695216" y="0"/>
                  </a:lnTo>
                  <a:lnTo>
                    <a:pt x="1695216" y="265093"/>
                  </a:lnTo>
                  <a:lnTo>
                    <a:pt x="0" y="265093"/>
                  </a:lnTo>
                  <a:close/>
                </a:path>
              </a:pathLst>
            </a:custGeom>
            <a:solidFill>
              <a:srgbClr val="034B65"/>
            </a:solidFill>
          </p:spPr>
        </p:sp>
        <p:sp>
          <p:nvSpPr>
            <p:cNvPr id="7" name="TextBox 7"/>
            <p:cNvSpPr txBox="1"/>
            <p:nvPr/>
          </p:nvSpPr>
          <p:spPr>
            <a:xfrm>
              <a:off x="0" y="-47625"/>
              <a:ext cx="1695216" cy="312718"/>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6018805" y="9633781"/>
            <a:ext cx="6436524" cy="1006526"/>
            <a:chOff x="0" y="0"/>
            <a:chExt cx="1695216" cy="265093"/>
          </a:xfrm>
        </p:grpSpPr>
        <p:sp>
          <p:nvSpPr>
            <p:cNvPr id="9" name="Freeform 9"/>
            <p:cNvSpPr/>
            <p:nvPr/>
          </p:nvSpPr>
          <p:spPr>
            <a:xfrm>
              <a:off x="0" y="0"/>
              <a:ext cx="1695216" cy="265093"/>
            </a:xfrm>
            <a:custGeom>
              <a:avLst/>
              <a:gdLst/>
              <a:ahLst/>
              <a:cxnLst/>
              <a:rect l="l" t="t" r="r" b="b"/>
              <a:pathLst>
                <a:path w="1695216" h="265093">
                  <a:moveTo>
                    <a:pt x="0" y="0"/>
                  </a:moveTo>
                  <a:lnTo>
                    <a:pt x="1695216" y="0"/>
                  </a:lnTo>
                  <a:lnTo>
                    <a:pt x="1695216" y="265093"/>
                  </a:lnTo>
                  <a:lnTo>
                    <a:pt x="0" y="265093"/>
                  </a:lnTo>
                  <a:close/>
                </a:path>
              </a:pathLst>
            </a:custGeom>
            <a:solidFill>
              <a:srgbClr val="167DA2"/>
            </a:solidFill>
          </p:spPr>
        </p:sp>
        <p:sp>
          <p:nvSpPr>
            <p:cNvPr id="10" name="TextBox 10"/>
            <p:cNvSpPr txBox="1"/>
            <p:nvPr/>
          </p:nvSpPr>
          <p:spPr>
            <a:xfrm>
              <a:off x="0" y="-47625"/>
              <a:ext cx="1695216" cy="312718"/>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65230" y="678788"/>
            <a:ext cx="4151561" cy="847097"/>
            <a:chOff x="0" y="0"/>
            <a:chExt cx="8525058" cy="1739479"/>
          </a:xfrm>
        </p:grpSpPr>
        <p:sp>
          <p:nvSpPr>
            <p:cNvPr id="12" name="Freeform 12"/>
            <p:cNvSpPr/>
            <p:nvPr/>
          </p:nvSpPr>
          <p:spPr>
            <a:xfrm>
              <a:off x="0" y="0"/>
              <a:ext cx="8525059" cy="1739479"/>
            </a:xfrm>
            <a:custGeom>
              <a:avLst/>
              <a:gdLst/>
              <a:ahLst/>
              <a:cxnLst/>
              <a:rect l="l" t="t" r="r" b="b"/>
              <a:pathLst>
                <a:path w="8525059" h="1739479">
                  <a:moveTo>
                    <a:pt x="203200" y="0"/>
                  </a:moveTo>
                  <a:lnTo>
                    <a:pt x="8525059" y="0"/>
                  </a:lnTo>
                  <a:lnTo>
                    <a:pt x="8321859" y="1739479"/>
                  </a:lnTo>
                  <a:lnTo>
                    <a:pt x="0" y="1739479"/>
                  </a:lnTo>
                  <a:lnTo>
                    <a:pt x="203200" y="0"/>
                  </a:lnTo>
                  <a:close/>
                </a:path>
              </a:pathLst>
            </a:custGeom>
            <a:solidFill>
              <a:srgbClr val="167DA2"/>
            </a:solidFill>
          </p:spPr>
        </p:sp>
        <p:sp>
          <p:nvSpPr>
            <p:cNvPr id="13" name="TextBox 13"/>
            <p:cNvSpPr txBox="1"/>
            <p:nvPr/>
          </p:nvSpPr>
          <p:spPr>
            <a:xfrm>
              <a:off x="101600" y="-47625"/>
              <a:ext cx="8321858" cy="1787104"/>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264845" y="453012"/>
            <a:ext cx="3854705" cy="847097"/>
            <a:chOff x="0" y="0"/>
            <a:chExt cx="7915478" cy="1739479"/>
          </a:xfrm>
        </p:grpSpPr>
        <p:sp>
          <p:nvSpPr>
            <p:cNvPr id="15" name="Freeform 15"/>
            <p:cNvSpPr/>
            <p:nvPr/>
          </p:nvSpPr>
          <p:spPr>
            <a:xfrm>
              <a:off x="0" y="0"/>
              <a:ext cx="7915478" cy="1739479"/>
            </a:xfrm>
            <a:custGeom>
              <a:avLst/>
              <a:gdLst/>
              <a:ahLst/>
              <a:cxnLst/>
              <a:rect l="l" t="t" r="r" b="b"/>
              <a:pathLst>
                <a:path w="7915478" h="1739479">
                  <a:moveTo>
                    <a:pt x="203200" y="0"/>
                  </a:moveTo>
                  <a:lnTo>
                    <a:pt x="7915478" y="0"/>
                  </a:lnTo>
                  <a:lnTo>
                    <a:pt x="7712278" y="1739479"/>
                  </a:lnTo>
                  <a:lnTo>
                    <a:pt x="0" y="1739479"/>
                  </a:lnTo>
                  <a:lnTo>
                    <a:pt x="203200" y="0"/>
                  </a:lnTo>
                  <a:close/>
                </a:path>
              </a:pathLst>
            </a:custGeom>
            <a:solidFill>
              <a:srgbClr val="5CC1E6"/>
            </a:solidFill>
          </p:spPr>
        </p:sp>
        <p:sp>
          <p:nvSpPr>
            <p:cNvPr id="16" name="TextBox 16"/>
            <p:cNvSpPr txBox="1"/>
            <p:nvPr/>
          </p:nvSpPr>
          <p:spPr>
            <a:xfrm>
              <a:off x="101600" y="-47625"/>
              <a:ext cx="7712278" cy="1787104"/>
            </a:xfrm>
            <a:prstGeom prst="rect">
              <a:avLst/>
            </a:prstGeom>
          </p:spPr>
          <p:txBody>
            <a:bodyPr lIns="50800" tIns="50800" rIns="50800" bIns="50800" rtlCol="0" anchor="ctr"/>
            <a:lstStyle/>
            <a:p>
              <a:pPr algn="ctr">
                <a:lnSpc>
                  <a:spcPts val="2659"/>
                </a:lnSpc>
              </a:pPr>
              <a:endParaRPr/>
            </a:p>
          </p:txBody>
        </p:sp>
      </p:grpSp>
      <p:sp>
        <p:nvSpPr>
          <p:cNvPr id="17" name="Freeform 17"/>
          <p:cNvSpPr/>
          <p:nvPr/>
        </p:nvSpPr>
        <p:spPr>
          <a:xfrm>
            <a:off x="10181514" y="2232671"/>
            <a:ext cx="7401109" cy="7401109"/>
          </a:xfrm>
          <a:custGeom>
            <a:avLst/>
            <a:gdLst/>
            <a:ahLst/>
            <a:cxnLst/>
            <a:rect l="l" t="t" r="r" b="b"/>
            <a:pathLst>
              <a:path w="7401109" h="7401109">
                <a:moveTo>
                  <a:pt x="0" y="0"/>
                </a:moveTo>
                <a:lnTo>
                  <a:pt x="7401110" y="0"/>
                </a:lnTo>
                <a:lnTo>
                  <a:pt x="7401110" y="7401110"/>
                </a:lnTo>
                <a:lnTo>
                  <a:pt x="0" y="7401110"/>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rnd">
            <a:noFill/>
            <a:prstDash val="sysDot"/>
            <a:round/>
          </a:ln>
        </p:spPr>
      </p:sp>
      <p:sp>
        <p:nvSpPr>
          <p:cNvPr id="18" name="TextBox 18"/>
          <p:cNvSpPr txBox="1"/>
          <p:nvPr/>
        </p:nvSpPr>
        <p:spPr>
          <a:xfrm>
            <a:off x="4555410" y="545124"/>
            <a:ext cx="10517475" cy="1104900"/>
          </a:xfrm>
          <a:prstGeom prst="rect">
            <a:avLst/>
          </a:prstGeom>
        </p:spPr>
        <p:txBody>
          <a:bodyPr lIns="0" tIns="0" rIns="0" bIns="0" rtlCol="0" anchor="t">
            <a:spAutoFit/>
          </a:bodyPr>
          <a:lstStyle/>
          <a:p>
            <a:pPr marL="0" lvl="0" indent="0" algn="l">
              <a:lnSpc>
                <a:spcPts val="8640"/>
              </a:lnSpc>
              <a:spcBef>
                <a:spcPct val="0"/>
              </a:spcBef>
            </a:pPr>
            <a:r>
              <a:rPr lang="en-US" sz="7200" b="1">
                <a:solidFill>
                  <a:srgbClr val="000000"/>
                </a:solidFill>
                <a:latin typeface="IBM Plex Sans Bold"/>
                <a:ea typeface="IBM Plex Sans Bold"/>
                <a:cs typeface="IBM Plex Sans Bold"/>
                <a:sym typeface="IBM Plex Sans Bold"/>
              </a:rPr>
              <a:t>API Quản Lý Sản Phẩm </a:t>
            </a:r>
          </a:p>
        </p:txBody>
      </p:sp>
      <p:sp>
        <p:nvSpPr>
          <p:cNvPr id="19" name="TextBox 19"/>
          <p:cNvSpPr txBox="1"/>
          <p:nvPr/>
        </p:nvSpPr>
        <p:spPr>
          <a:xfrm>
            <a:off x="10735953" y="4556401"/>
            <a:ext cx="6846671" cy="3118201"/>
          </a:xfrm>
          <a:prstGeom prst="rect">
            <a:avLst/>
          </a:prstGeom>
        </p:spPr>
        <p:txBody>
          <a:bodyPr lIns="0" tIns="0" rIns="0" bIns="0" rtlCol="0" anchor="t">
            <a:spAutoFit/>
          </a:bodyPr>
          <a:lstStyle/>
          <a:p>
            <a:pPr algn="l">
              <a:lnSpc>
                <a:spcPts val="3558"/>
              </a:lnSpc>
            </a:pPr>
            <a:r>
              <a:rPr lang="en-US" sz="2737">
                <a:solidFill>
                  <a:srgbClr val="000000"/>
                </a:solidFill>
                <a:latin typeface="IBM Plex Sans"/>
                <a:ea typeface="IBM Plex Sans"/>
                <a:cs typeface="IBM Plex Sans"/>
                <a:sym typeface="IBM Plex Sans"/>
              </a:rPr>
              <a:t>{</a:t>
            </a:r>
          </a:p>
          <a:p>
            <a:pPr algn="l">
              <a:lnSpc>
                <a:spcPts val="3558"/>
              </a:lnSpc>
            </a:pPr>
            <a:r>
              <a:rPr lang="en-US" sz="2737">
                <a:solidFill>
                  <a:srgbClr val="000000"/>
                </a:solidFill>
                <a:latin typeface="IBM Plex Sans"/>
                <a:ea typeface="IBM Plex Sans"/>
                <a:cs typeface="IBM Plex Sans"/>
                <a:sym typeface="IBM Plex Sans"/>
              </a:rPr>
              <a:t> "name": "Smartwatch Updated",</a:t>
            </a:r>
          </a:p>
          <a:p>
            <a:pPr algn="l">
              <a:lnSpc>
                <a:spcPts val="3558"/>
              </a:lnSpc>
            </a:pPr>
            <a:r>
              <a:rPr lang="en-US" sz="2737">
                <a:solidFill>
                  <a:srgbClr val="000000"/>
                </a:solidFill>
                <a:latin typeface="IBM Plex Sans"/>
                <a:ea typeface="IBM Plex Sans"/>
                <a:cs typeface="IBM Plex Sans"/>
                <a:sym typeface="IBM Plex Sans"/>
              </a:rPr>
              <a:t> "price": 180,</a:t>
            </a:r>
          </a:p>
          <a:p>
            <a:pPr algn="l">
              <a:lnSpc>
                <a:spcPts val="3558"/>
              </a:lnSpc>
            </a:pPr>
            <a:r>
              <a:rPr lang="en-US" sz="2737">
                <a:solidFill>
                  <a:srgbClr val="000000"/>
                </a:solidFill>
                <a:latin typeface="IBM Plex Sans"/>
                <a:ea typeface="IBM Plex Sans"/>
                <a:cs typeface="IBM Plex Sans"/>
                <a:sym typeface="IBM Plex Sans"/>
              </a:rPr>
              <a:t> "description": "Đồng hồ thông minh thế hệ mới"</a:t>
            </a:r>
          </a:p>
          <a:p>
            <a:pPr algn="l">
              <a:lnSpc>
                <a:spcPts val="3558"/>
              </a:lnSpc>
            </a:pPr>
            <a:r>
              <a:rPr lang="en-US" sz="2737">
                <a:solidFill>
                  <a:srgbClr val="000000"/>
                </a:solidFill>
                <a:latin typeface="IBM Plex Sans"/>
                <a:ea typeface="IBM Plex Sans"/>
                <a:cs typeface="IBM Plex Sans"/>
                <a:sym typeface="IBM Plex Sans"/>
              </a:rPr>
              <a:t>}</a:t>
            </a:r>
          </a:p>
          <a:p>
            <a:pPr marL="0" lvl="1" indent="0" algn="l">
              <a:lnSpc>
                <a:spcPts val="3558"/>
              </a:lnSpc>
              <a:spcBef>
                <a:spcPct val="0"/>
              </a:spcBef>
            </a:pPr>
            <a:endParaRPr lang="en-US" sz="2737">
              <a:solidFill>
                <a:srgbClr val="000000"/>
              </a:solidFill>
              <a:latin typeface="IBM Plex Sans"/>
              <a:ea typeface="IBM Plex Sans"/>
              <a:cs typeface="IBM Plex Sans"/>
              <a:sym typeface="IBM Plex Sans"/>
            </a:endParaRPr>
          </a:p>
        </p:txBody>
      </p:sp>
      <p:grpSp>
        <p:nvGrpSpPr>
          <p:cNvPr id="20" name="Group 20"/>
          <p:cNvGrpSpPr/>
          <p:nvPr/>
        </p:nvGrpSpPr>
        <p:grpSpPr>
          <a:xfrm>
            <a:off x="65230" y="1525885"/>
            <a:ext cx="8398591" cy="847097"/>
            <a:chOff x="0" y="0"/>
            <a:chExt cx="17246160" cy="1739479"/>
          </a:xfrm>
        </p:grpSpPr>
        <p:sp>
          <p:nvSpPr>
            <p:cNvPr id="21" name="Freeform 21"/>
            <p:cNvSpPr/>
            <p:nvPr/>
          </p:nvSpPr>
          <p:spPr>
            <a:xfrm>
              <a:off x="0" y="0"/>
              <a:ext cx="17246160" cy="1739479"/>
            </a:xfrm>
            <a:custGeom>
              <a:avLst/>
              <a:gdLst/>
              <a:ahLst/>
              <a:cxnLst/>
              <a:rect l="l" t="t" r="r" b="b"/>
              <a:pathLst>
                <a:path w="17246160" h="1739479">
                  <a:moveTo>
                    <a:pt x="203200" y="0"/>
                  </a:moveTo>
                  <a:lnTo>
                    <a:pt x="17246160" y="0"/>
                  </a:lnTo>
                  <a:lnTo>
                    <a:pt x="17042960" y="1739479"/>
                  </a:lnTo>
                  <a:lnTo>
                    <a:pt x="0" y="1739479"/>
                  </a:lnTo>
                  <a:lnTo>
                    <a:pt x="203200" y="0"/>
                  </a:lnTo>
                  <a:close/>
                </a:path>
              </a:pathLst>
            </a:custGeom>
            <a:solidFill>
              <a:srgbClr val="167DA2"/>
            </a:solidFill>
          </p:spPr>
        </p:sp>
        <p:sp>
          <p:nvSpPr>
            <p:cNvPr id="22" name="TextBox 22"/>
            <p:cNvSpPr txBox="1"/>
            <p:nvPr/>
          </p:nvSpPr>
          <p:spPr>
            <a:xfrm>
              <a:off x="101600" y="-47625"/>
              <a:ext cx="17042960" cy="1787104"/>
            </a:xfrm>
            <a:prstGeom prst="rect">
              <a:avLst/>
            </a:prstGeom>
          </p:spPr>
          <p:txBody>
            <a:bodyPr lIns="50800" tIns="50800" rIns="50800" bIns="50800" rtlCol="0" anchor="ctr"/>
            <a:lstStyle/>
            <a:p>
              <a:pPr algn="ctr">
                <a:lnSpc>
                  <a:spcPts val="2659"/>
                </a:lnSpc>
              </a:pPr>
              <a:endParaRPr/>
            </a:p>
          </p:txBody>
        </p:sp>
      </p:grpSp>
      <p:sp>
        <p:nvSpPr>
          <p:cNvPr id="23" name="Freeform 23"/>
          <p:cNvSpPr/>
          <p:nvPr/>
        </p:nvSpPr>
        <p:spPr>
          <a:xfrm>
            <a:off x="528013" y="3556087"/>
            <a:ext cx="735814" cy="735814"/>
          </a:xfrm>
          <a:custGeom>
            <a:avLst/>
            <a:gdLst/>
            <a:ahLst/>
            <a:cxnLst/>
            <a:rect l="l" t="t" r="r" b="b"/>
            <a:pathLst>
              <a:path w="735814" h="735814">
                <a:moveTo>
                  <a:pt x="0" y="0"/>
                </a:moveTo>
                <a:lnTo>
                  <a:pt x="735813" y="0"/>
                </a:lnTo>
                <a:lnTo>
                  <a:pt x="735813" y="735814"/>
                </a:lnTo>
                <a:lnTo>
                  <a:pt x="0" y="735814"/>
                </a:lnTo>
                <a:lnTo>
                  <a:pt x="0" y="0"/>
                </a:lnTo>
                <a:close/>
              </a:path>
            </a:pathLst>
          </a:custGeom>
          <a:blipFill>
            <a:blip r:embed="rId5"/>
            <a:stretch>
              <a:fillRect/>
            </a:stretch>
          </a:blipFill>
        </p:spPr>
      </p:sp>
      <p:sp>
        <p:nvSpPr>
          <p:cNvPr id="24" name="Freeform 24"/>
          <p:cNvSpPr/>
          <p:nvPr/>
        </p:nvSpPr>
        <p:spPr>
          <a:xfrm>
            <a:off x="499875" y="5389213"/>
            <a:ext cx="735814" cy="735814"/>
          </a:xfrm>
          <a:custGeom>
            <a:avLst/>
            <a:gdLst/>
            <a:ahLst/>
            <a:cxnLst/>
            <a:rect l="l" t="t" r="r" b="b"/>
            <a:pathLst>
              <a:path w="735814" h="735814">
                <a:moveTo>
                  <a:pt x="0" y="0"/>
                </a:moveTo>
                <a:lnTo>
                  <a:pt x="735814" y="0"/>
                </a:lnTo>
                <a:lnTo>
                  <a:pt x="735814" y="735814"/>
                </a:lnTo>
                <a:lnTo>
                  <a:pt x="0" y="735814"/>
                </a:lnTo>
                <a:lnTo>
                  <a:pt x="0" y="0"/>
                </a:lnTo>
                <a:close/>
              </a:path>
            </a:pathLst>
          </a:custGeom>
          <a:blipFill>
            <a:blip r:embed="rId6"/>
            <a:stretch>
              <a:fillRect/>
            </a:stretch>
          </a:blipFill>
        </p:spPr>
      </p:sp>
      <p:sp>
        <p:nvSpPr>
          <p:cNvPr id="25" name="Freeform 25"/>
          <p:cNvSpPr/>
          <p:nvPr/>
        </p:nvSpPr>
        <p:spPr>
          <a:xfrm>
            <a:off x="556150" y="7222339"/>
            <a:ext cx="679539" cy="679539"/>
          </a:xfrm>
          <a:custGeom>
            <a:avLst/>
            <a:gdLst/>
            <a:ahLst/>
            <a:cxnLst/>
            <a:rect l="l" t="t" r="r" b="b"/>
            <a:pathLst>
              <a:path w="679539" h="679539">
                <a:moveTo>
                  <a:pt x="0" y="0"/>
                </a:moveTo>
                <a:lnTo>
                  <a:pt x="679539" y="0"/>
                </a:lnTo>
                <a:lnTo>
                  <a:pt x="679539" y="679538"/>
                </a:lnTo>
                <a:lnTo>
                  <a:pt x="0" y="679538"/>
                </a:lnTo>
                <a:lnTo>
                  <a:pt x="0" y="0"/>
                </a:lnTo>
                <a:close/>
              </a:path>
            </a:pathLst>
          </a:custGeom>
          <a:blipFill>
            <a:blip r:embed="rId7"/>
            <a:stretch>
              <a:fillRect/>
            </a:stretch>
          </a:blipFill>
        </p:spPr>
      </p:sp>
      <p:sp>
        <p:nvSpPr>
          <p:cNvPr id="26" name="TextBox 26"/>
          <p:cNvSpPr txBox="1"/>
          <p:nvPr/>
        </p:nvSpPr>
        <p:spPr>
          <a:xfrm>
            <a:off x="499875" y="2735935"/>
            <a:ext cx="10981585" cy="914346"/>
          </a:xfrm>
          <a:prstGeom prst="rect">
            <a:avLst/>
          </a:prstGeom>
        </p:spPr>
        <p:txBody>
          <a:bodyPr lIns="0" tIns="0" rIns="0" bIns="0" rtlCol="0" anchor="t">
            <a:spAutoFit/>
          </a:bodyPr>
          <a:lstStyle/>
          <a:p>
            <a:pPr marL="647700" lvl="1" indent="-323850" algn="just">
              <a:lnSpc>
                <a:spcPts val="3600"/>
              </a:lnSpc>
              <a:buFont typeface="Arial"/>
              <a:buChar char="•"/>
            </a:pPr>
            <a:r>
              <a:rPr lang="en-US" sz="3000" b="1">
                <a:solidFill>
                  <a:srgbClr val="000000"/>
                </a:solidFill>
                <a:latin typeface="IBM Plex Sans Bold"/>
                <a:ea typeface="IBM Plex Sans Bold"/>
                <a:cs typeface="IBM Plex Sans Bold"/>
                <a:sym typeface="IBM Plex Sans Bold"/>
              </a:rPr>
              <a:t>PUT /api/products/{productId} </a:t>
            </a:r>
          </a:p>
          <a:p>
            <a:pPr marL="0" lvl="0" indent="0" algn="just">
              <a:lnSpc>
                <a:spcPts val="3600"/>
              </a:lnSpc>
              <a:spcBef>
                <a:spcPct val="0"/>
              </a:spcBef>
            </a:pPr>
            <a:endParaRPr lang="en-US" sz="3000" b="1">
              <a:solidFill>
                <a:srgbClr val="000000"/>
              </a:solidFill>
              <a:latin typeface="IBM Plex Sans Bold"/>
              <a:ea typeface="IBM Plex Sans Bold"/>
              <a:cs typeface="IBM Plex Sans Bold"/>
              <a:sym typeface="IBM Plex Sans Bold"/>
            </a:endParaRPr>
          </a:p>
        </p:txBody>
      </p:sp>
      <p:sp>
        <p:nvSpPr>
          <p:cNvPr id="27" name="TextBox 27"/>
          <p:cNvSpPr txBox="1"/>
          <p:nvPr/>
        </p:nvSpPr>
        <p:spPr>
          <a:xfrm>
            <a:off x="1671166" y="3666805"/>
            <a:ext cx="7174266" cy="485802"/>
          </a:xfrm>
          <a:prstGeom prst="rect">
            <a:avLst/>
          </a:prstGeom>
        </p:spPr>
        <p:txBody>
          <a:bodyPr lIns="0" tIns="0" rIns="0" bIns="0" rtlCol="0" anchor="t">
            <a:spAutoFit/>
          </a:bodyPr>
          <a:lstStyle/>
          <a:p>
            <a:pPr marL="0" lvl="1" indent="0" algn="l">
              <a:lnSpc>
                <a:spcPts val="3900"/>
              </a:lnSpc>
              <a:spcBef>
                <a:spcPct val="0"/>
              </a:spcBef>
            </a:pPr>
            <a:r>
              <a:rPr lang="en-US" sz="3000">
                <a:solidFill>
                  <a:srgbClr val="000000"/>
                </a:solidFill>
                <a:latin typeface="IBM Plex Sans"/>
                <a:ea typeface="IBM Plex Sans"/>
                <a:cs typeface="IBM Plex Sans"/>
                <a:sym typeface="IBM Plex Sans"/>
              </a:rPr>
              <a:t>Mô tả: Cập nhật thông tin sản phẩm.</a:t>
            </a:r>
          </a:p>
        </p:txBody>
      </p:sp>
      <p:sp>
        <p:nvSpPr>
          <p:cNvPr id="28" name="TextBox 28"/>
          <p:cNvSpPr txBox="1"/>
          <p:nvPr/>
        </p:nvSpPr>
        <p:spPr>
          <a:xfrm>
            <a:off x="1661641" y="5252268"/>
            <a:ext cx="6267023" cy="981129"/>
          </a:xfrm>
          <a:prstGeom prst="rect">
            <a:avLst/>
          </a:prstGeom>
        </p:spPr>
        <p:txBody>
          <a:bodyPr lIns="0" tIns="0" rIns="0" bIns="0" rtlCol="0" anchor="t">
            <a:spAutoFit/>
          </a:bodyPr>
          <a:lstStyle/>
          <a:p>
            <a:pPr marL="0" lvl="1" indent="0" algn="l">
              <a:lnSpc>
                <a:spcPts val="3900"/>
              </a:lnSpc>
              <a:spcBef>
                <a:spcPct val="0"/>
              </a:spcBef>
            </a:pPr>
            <a:r>
              <a:rPr lang="en-US" sz="3000">
                <a:solidFill>
                  <a:srgbClr val="000000"/>
                </a:solidFill>
                <a:latin typeface="IBM Plex Sans"/>
                <a:ea typeface="IBM Plex Sans"/>
                <a:cs typeface="IBM Plex Sans"/>
                <a:sym typeface="IBM Plex Sans"/>
              </a:rPr>
              <a:t>Yêu cầu: productId, name, price, description (tuỳ chọn)</a:t>
            </a:r>
          </a:p>
        </p:txBody>
      </p:sp>
      <p:sp>
        <p:nvSpPr>
          <p:cNvPr id="29" name="TextBox 29"/>
          <p:cNvSpPr txBox="1"/>
          <p:nvPr/>
        </p:nvSpPr>
        <p:spPr>
          <a:xfrm>
            <a:off x="1798984" y="7193764"/>
            <a:ext cx="6664838" cy="1971783"/>
          </a:xfrm>
          <a:prstGeom prst="rect">
            <a:avLst/>
          </a:prstGeom>
        </p:spPr>
        <p:txBody>
          <a:bodyPr lIns="0" tIns="0" rIns="0" bIns="0" rtlCol="0" anchor="t">
            <a:spAutoFit/>
          </a:bodyPr>
          <a:lstStyle/>
          <a:p>
            <a:pPr algn="l">
              <a:lnSpc>
                <a:spcPts val="3900"/>
              </a:lnSpc>
            </a:pPr>
            <a:r>
              <a:rPr lang="en-US" sz="3000">
                <a:solidFill>
                  <a:srgbClr val="000000"/>
                </a:solidFill>
                <a:latin typeface="IBM Plex Sans"/>
                <a:ea typeface="IBM Plex Sans"/>
                <a:cs typeface="IBM Plex Sans"/>
                <a:sym typeface="IBM Plex Sans"/>
              </a:rPr>
              <a:t>Phản hồi: 200 OK, 400 Bad Request, 404 Not Found</a:t>
            </a:r>
          </a:p>
          <a:p>
            <a:pPr algn="ctr">
              <a:lnSpc>
                <a:spcPts val="3900"/>
              </a:lnSpc>
            </a:pPr>
            <a:endParaRPr lang="en-US" sz="3000">
              <a:solidFill>
                <a:srgbClr val="000000"/>
              </a:solidFill>
              <a:latin typeface="IBM Plex Sans"/>
              <a:ea typeface="IBM Plex Sans"/>
              <a:cs typeface="IBM Plex Sans"/>
              <a:sym typeface="IBM Plex Sans"/>
            </a:endParaRPr>
          </a:p>
          <a:p>
            <a:pPr marL="0" lvl="1" indent="0" algn="ctr">
              <a:lnSpc>
                <a:spcPts val="3900"/>
              </a:lnSpc>
              <a:spcBef>
                <a:spcPct val="0"/>
              </a:spcBef>
            </a:pPr>
            <a:endParaRPr lang="en-US" sz="3000">
              <a:solidFill>
                <a:srgbClr val="000000"/>
              </a:solidFill>
              <a:latin typeface="IBM Plex Sans"/>
              <a:ea typeface="IBM Plex Sans"/>
              <a:cs typeface="IBM Plex Sans"/>
              <a:sym typeface="IBM Plex Sans"/>
            </a:endParaRPr>
          </a:p>
        </p:txBody>
      </p:sp>
    </p:spTree>
  </p:cSld>
  <p:clrMapOvr>
    <a:masterClrMapping/>
  </p:clrMapOvr>
  <p:transition spd="slow">
    <p:cove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64845" y="9633781"/>
            <a:ext cx="6436524" cy="1006526"/>
            <a:chOff x="0" y="0"/>
            <a:chExt cx="1695216" cy="265093"/>
          </a:xfrm>
        </p:grpSpPr>
        <p:sp>
          <p:nvSpPr>
            <p:cNvPr id="3" name="Freeform 3"/>
            <p:cNvSpPr/>
            <p:nvPr/>
          </p:nvSpPr>
          <p:spPr>
            <a:xfrm>
              <a:off x="0" y="0"/>
              <a:ext cx="1695216" cy="265093"/>
            </a:xfrm>
            <a:custGeom>
              <a:avLst/>
              <a:gdLst/>
              <a:ahLst/>
              <a:cxnLst/>
              <a:rect l="l" t="t" r="r" b="b"/>
              <a:pathLst>
                <a:path w="1695216" h="265093">
                  <a:moveTo>
                    <a:pt x="0" y="0"/>
                  </a:moveTo>
                  <a:lnTo>
                    <a:pt x="1695216" y="0"/>
                  </a:lnTo>
                  <a:lnTo>
                    <a:pt x="1695216" y="265093"/>
                  </a:lnTo>
                  <a:lnTo>
                    <a:pt x="0" y="265093"/>
                  </a:lnTo>
                  <a:close/>
                </a:path>
              </a:pathLst>
            </a:custGeom>
            <a:solidFill>
              <a:srgbClr val="5CC1E6"/>
            </a:solidFill>
          </p:spPr>
        </p:sp>
        <p:sp>
          <p:nvSpPr>
            <p:cNvPr id="4" name="TextBox 4"/>
            <p:cNvSpPr txBox="1"/>
            <p:nvPr/>
          </p:nvSpPr>
          <p:spPr>
            <a:xfrm>
              <a:off x="0" y="-47625"/>
              <a:ext cx="1695216" cy="312718"/>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3556446" y="1028700"/>
            <a:ext cx="6436524" cy="7405708"/>
            <a:chOff x="0" y="0"/>
            <a:chExt cx="1695216" cy="1950475"/>
          </a:xfrm>
        </p:grpSpPr>
        <p:sp>
          <p:nvSpPr>
            <p:cNvPr id="6" name="Freeform 6"/>
            <p:cNvSpPr/>
            <p:nvPr/>
          </p:nvSpPr>
          <p:spPr>
            <a:xfrm>
              <a:off x="0" y="0"/>
              <a:ext cx="1695216" cy="1950475"/>
            </a:xfrm>
            <a:custGeom>
              <a:avLst/>
              <a:gdLst/>
              <a:ahLst/>
              <a:cxnLst/>
              <a:rect l="l" t="t" r="r" b="b"/>
              <a:pathLst>
                <a:path w="1695216" h="1950475">
                  <a:moveTo>
                    <a:pt x="0" y="0"/>
                  </a:moveTo>
                  <a:lnTo>
                    <a:pt x="1695216" y="0"/>
                  </a:lnTo>
                  <a:lnTo>
                    <a:pt x="1695216" y="1950475"/>
                  </a:lnTo>
                  <a:lnTo>
                    <a:pt x="0" y="1950475"/>
                  </a:lnTo>
                  <a:close/>
                </a:path>
              </a:pathLst>
            </a:custGeom>
            <a:solidFill>
              <a:srgbClr val="5CC1E6"/>
            </a:solidFill>
          </p:spPr>
        </p:sp>
        <p:sp>
          <p:nvSpPr>
            <p:cNvPr id="7" name="TextBox 7"/>
            <p:cNvSpPr txBox="1"/>
            <p:nvPr/>
          </p:nvSpPr>
          <p:spPr>
            <a:xfrm>
              <a:off x="0" y="-47625"/>
              <a:ext cx="1695216" cy="199810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2116321" y="9633781"/>
            <a:ext cx="6436524" cy="1006526"/>
            <a:chOff x="0" y="0"/>
            <a:chExt cx="1695216" cy="265093"/>
          </a:xfrm>
        </p:grpSpPr>
        <p:sp>
          <p:nvSpPr>
            <p:cNvPr id="9" name="Freeform 9"/>
            <p:cNvSpPr/>
            <p:nvPr/>
          </p:nvSpPr>
          <p:spPr>
            <a:xfrm>
              <a:off x="0" y="0"/>
              <a:ext cx="1695216" cy="265093"/>
            </a:xfrm>
            <a:custGeom>
              <a:avLst/>
              <a:gdLst/>
              <a:ahLst/>
              <a:cxnLst/>
              <a:rect l="l" t="t" r="r" b="b"/>
              <a:pathLst>
                <a:path w="1695216" h="265093">
                  <a:moveTo>
                    <a:pt x="0" y="0"/>
                  </a:moveTo>
                  <a:lnTo>
                    <a:pt x="1695216" y="0"/>
                  </a:lnTo>
                  <a:lnTo>
                    <a:pt x="1695216" y="265093"/>
                  </a:lnTo>
                  <a:lnTo>
                    <a:pt x="0" y="265093"/>
                  </a:lnTo>
                  <a:close/>
                </a:path>
              </a:pathLst>
            </a:custGeom>
            <a:solidFill>
              <a:srgbClr val="034B65"/>
            </a:solidFill>
          </p:spPr>
        </p:sp>
        <p:sp>
          <p:nvSpPr>
            <p:cNvPr id="10" name="TextBox 10"/>
            <p:cNvSpPr txBox="1"/>
            <p:nvPr/>
          </p:nvSpPr>
          <p:spPr>
            <a:xfrm>
              <a:off x="0" y="-47625"/>
              <a:ext cx="1695216" cy="312718"/>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6018805" y="9633781"/>
            <a:ext cx="6436524" cy="1006526"/>
            <a:chOff x="0" y="0"/>
            <a:chExt cx="1695216" cy="265093"/>
          </a:xfrm>
        </p:grpSpPr>
        <p:sp>
          <p:nvSpPr>
            <p:cNvPr id="12" name="Freeform 12"/>
            <p:cNvSpPr/>
            <p:nvPr/>
          </p:nvSpPr>
          <p:spPr>
            <a:xfrm>
              <a:off x="0" y="0"/>
              <a:ext cx="1695216" cy="265093"/>
            </a:xfrm>
            <a:custGeom>
              <a:avLst/>
              <a:gdLst/>
              <a:ahLst/>
              <a:cxnLst/>
              <a:rect l="l" t="t" r="r" b="b"/>
              <a:pathLst>
                <a:path w="1695216" h="265093">
                  <a:moveTo>
                    <a:pt x="0" y="0"/>
                  </a:moveTo>
                  <a:lnTo>
                    <a:pt x="1695216" y="0"/>
                  </a:lnTo>
                  <a:lnTo>
                    <a:pt x="1695216" y="265093"/>
                  </a:lnTo>
                  <a:lnTo>
                    <a:pt x="0" y="265093"/>
                  </a:lnTo>
                  <a:close/>
                </a:path>
              </a:pathLst>
            </a:custGeom>
            <a:solidFill>
              <a:srgbClr val="167DA2"/>
            </a:solidFill>
          </p:spPr>
        </p:sp>
        <p:sp>
          <p:nvSpPr>
            <p:cNvPr id="13" name="TextBox 13"/>
            <p:cNvSpPr txBox="1"/>
            <p:nvPr/>
          </p:nvSpPr>
          <p:spPr>
            <a:xfrm>
              <a:off x="0" y="-47625"/>
              <a:ext cx="1695216" cy="312718"/>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268444" y="807933"/>
            <a:ext cx="4151561" cy="847097"/>
            <a:chOff x="0" y="0"/>
            <a:chExt cx="8525058" cy="1739479"/>
          </a:xfrm>
        </p:grpSpPr>
        <p:sp>
          <p:nvSpPr>
            <p:cNvPr id="15" name="Freeform 15"/>
            <p:cNvSpPr/>
            <p:nvPr/>
          </p:nvSpPr>
          <p:spPr>
            <a:xfrm>
              <a:off x="0" y="0"/>
              <a:ext cx="8525059" cy="1739479"/>
            </a:xfrm>
            <a:custGeom>
              <a:avLst/>
              <a:gdLst/>
              <a:ahLst/>
              <a:cxnLst/>
              <a:rect l="l" t="t" r="r" b="b"/>
              <a:pathLst>
                <a:path w="8525059" h="1739479">
                  <a:moveTo>
                    <a:pt x="203200" y="0"/>
                  </a:moveTo>
                  <a:lnTo>
                    <a:pt x="8525059" y="0"/>
                  </a:lnTo>
                  <a:lnTo>
                    <a:pt x="8321859" y="1739479"/>
                  </a:lnTo>
                  <a:lnTo>
                    <a:pt x="0" y="1739479"/>
                  </a:lnTo>
                  <a:lnTo>
                    <a:pt x="203200" y="0"/>
                  </a:lnTo>
                  <a:close/>
                </a:path>
              </a:pathLst>
            </a:custGeom>
            <a:solidFill>
              <a:srgbClr val="167DA2"/>
            </a:solidFill>
          </p:spPr>
        </p:sp>
        <p:sp>
          <p:nvSpPr>
            <p:cNvPr id="16" name="TextBox 16"/>
            <p:cNvSpPr txBox="1"/>
            <p:nvPr/>
          </p:nvSpPr>
          <p:spPr>
            <a:xfrm>
              <a:off x="101600" y="-47625"/>
              <a:ext cx="8321858" cy="1787104"/>
            </a:xfrm>
            <a:prstGeom prst="rect">
              <a:avLst/>
            </a:prstGeom>
          </p:spPr>
          <p:txBody>
            <a:bodyPr lIns="50800" tIns="50800" rIns="50800" bIns="50800" rtlCol="0" anchor="ctr"/>
            <a:lstStyle/>
            <a:p>
              <a:pPr algn="ctr">
                <a:lnSpc>
                  <a:spcPts val="2659"/>
                </a:lnSpc>
              </a:pPr>
              <a:endParaRPr/>
            </a:p>
          </p:txBody>
        </p:sp>
      </p:grpSp>
      <p:grpSp>
        <p:nvGrpSpPr>
          <p:cNvPr id="17" name="Group 17"/>
          <p:cNvGrpSpPr/>
          <p:nvPr/>
        </p:nvGrpSpPr>
        <p:grpSpPr>
          <a:xfrm>
            <a:off x="-598519" y="582158"/>
            <a:ext cx="3854705" cy="847097"/>
            <a:chOff x="0" y="0"/>
            <a:chExt cx="7915478" cy="1739479"/>
          </a:xfrm>
        </p:grpSpPr>
        <p:sp>
          <p:nvSpPr>
            <p:cNvPr id="18" name="Freeform 18"/>
            <p:cNvSpPr/>
            <p:nvPr/>
          </p:nvSpPr>
          <p:spPr>
            <a:xfrm>
              <a:off x="0" y="0"/>
              <a:ext cx="7915478" cy="1739479"/>
            </a:xfrm>
            <a:custGeom>
              <a:avLst/>
              <a:gdLst/>
              <a:ahLst/>
              <a:cxnLst/>
              <a:rect l="l" t="t" r="r" b="b"/>
              <a:pathLst>
                <a:path w="7915478" h="1739479">
                  <a:moveTo>
                    <a:pt x="203200" y="0"/>
                  </a:moveTo>
                  <a:lnTo>
                    <a:pt x="7915478" y="0"/>
                  </a:lnTo>
                  <a:lnTo>
                    <a:pt x="7712278" y="1739479"/>
                  </a:lnTo>
                  <a:lnTo>
                    <a:pt x="0" y="1739479"/>
                  </a:lnTo>
                  <a:lnTo>
                    <a:pt x="203200" y="0"/>
                  </a:lnTo>
                  <a:close/>
                </a:path>
              </a:pathLst>
            </a:custGeom>
            <a:solidFill>
              <a:srgbClr val="5CC1E6"/>
            </a:solidFill>
          </p:spPr>
        </p:sp>
        <p:sp>
          <p:nvSpPr>
            <p:cNvPr id="19" name="TextBox 19"/>
            <p:cNvSpPr txBox="1"/>
            <p:nvPr/>
          </p:nvSpPr>
          <p:spPr>
            <a:xfrm>
              <a:off x="101600" y="-47625"/>
              <a:ext cx="7712278" cy="1787104"/>
            </a:xfrm>
            <a:prstGeom prst="rect">
              <a:avLst/>
            </a:prstGeom>
          </p:spPr>
          <p:txBody>
            <a:bodyPr lIns="50800" tIns="50800" rIns="50800" bIns="50800" rtlCol="0" anchor="ctr"/>
            <a:lstStyle/>
            <a:p>
              <a:pPr algn="ctr">
                <a:lnSpc>
                  <a:spcPts val="2659"/>
                </a:lnSpc>
              </a:pPr>
              <a:endParaRPr/>
            </a:p>
          </p:txBody>
        </p:sp>
      </p:grpSp>
      <p:grpSp>
        <p:nvGrpSpPr>
          <p:cNvPr id="20" name="Group 20"/>
          <p:cNvGrpSpPr/>
          <p:nvPr/>
        </p:nvGrpSpPr>
        <p:grpSpPr>
          <a:xfrm>
            <a:off x="9853592" y="1028700"/>
            <a:ext cx="7405708" cy="7405708"/>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67DA2"/>
            </a:solidFill>
          </p:spPr>
        </p:sp>
        <p:sp>
          <p:nvSpPr>
            <p:cNvPr id="22" name="TextBox 22"/>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23" name="Group 23"/>
          <p:cNvGrpSpPr/>
          <p:nvPr/>
        </p:nvGrpSpPr>
        <p:grpSpPr>
          <a:xfrm>
            <a:off x="10067104" y="1242212"/>
            <a:ext cx="6978683" cy="6978683"/>
            <a:chOff x="0" y="0"/>
            <a:chExt cx="812800" cy="812800"/>
          </a:xfrm>
        </p:grpSpPr>
        <p:sp>
          <p:nvSpPr>
            <p:cNvPr id="24" name="Freeform 2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a:stretch>
            </a:blipFill>
          </p:spPr>
        </p:sp>
      </p:grpSp>
      <p:sp>
        <p:nvSpPr>
          <p:cNvPr id="25" name="TextBox 25"/>
          <p:cNvSpPr txBox="1"/>
          <p:nvPr/>
        </p:nvSpPr>
        <p:spPr>
          <a:xfrm>
            <a:off x="1576037" y="2353599"/>
            <a:ext cx="7567963" cy="2200275"/>
          </a:xfrm>
          <a:prstGeom prst="rect">
            <a:avLst/>
          </a:prstGeom>
        </p:spPr>
        <p:txBody>
          <a:bodyPr lIns="0" tIns="0" rIns="0" bIns="0" rtlCol="0" anchor="t">
            <a:spAutoFit/>
          </a:bodyPr>
          <a:lstStyle/>
          <a:p>
            <a:pPr algn="l">
              <a:lnSpc>
                <a:spcPts val="8640"/>
              </a:lnSpc>
            </a:pPr>
            <a:r>
              <a:rPr lang="en-US" sz="7200" b="1">
                <a:solidFill>
                  <a:srgbClr val="000000"/>
                </a:solidFill>
                <a:latin typeface="IBM Plex Sans Bold"/>
                <a:ea typeface="IBM Plex Sans Bold"/>
                <a:cs typeface="IBM Plex Sans Bold"/>
                <a:sym typeface="IBM Plex Sans Bold"/>
              </a:rPr>
              <a:t>API Quản Lý </a:t>
            </a:r>
          </a:p>
          <a:p>
            <a:pPr marL="0" lvl="0" indent="0" algn="l">
              <a:lnSpc>
                <a:spcPts val="8640"/>
              </a:lnSpc>
              <a:spcBef>
                <a:spcPct val="0"/>
              </a:spcBef>
            </a:pPr>
            <a:r>
              <a:rPr lang="en-US" sz="7200" b="1">
                <a:solidFill>
                  <a:srgbClr val="000000"/>
                </a:solidFill>
                <a:latin typeface="IBM Plex Sans Bold"/>
                <a:ea typeface="IBM Plex Sans Bold"/>
                <a:cs typeface="IBM Plex Sans Bold"/>
                <a:sym typeface="IBM Plex Sans Bold"/>
              </a:rPr>
              <a:t>Giỏ Hàng</a:t>
            </a:r>
          </a:p>
        </p:txBody>
      </p:sp>
      <p:sp>
        <p:nvSpPr>
          <p:cNvPr id="26" name="TextBox 26"/>
          <p:cNvSpPr txBox="1"/>
          <p:nvPr/>
        </p:nvSpPr>
        <p:spPr>
          <a:xfrm>
            <a:off x="1436429" y="5362575"/>
            <a:ext cx="7707571" cy="1476375"/>
          </a:xfrm>
          <a:prstGeom prst="rect">
            <a:avLst/>
          </a:prstGeom>
        </p:spPr>
        <p:txBody>
          <a:bodyPr lIns="0" tIns="0" rIns="0" bIns="0" rtlCol="0" anchor="t">
            <a:spAutoFit/>
          </a:bodyPr>
          <a:lstStyle/>
          <a:p>
            <a:pPr algn="l">
              <a:lnSpc>
                <a:spcPts val="3900"/>
              </a:lnSpc>
            </a:pPr>
            <a:r>
              <a:rPr lang="en-US" sz="3000">
                <a:solidFill>
                  <a:srgbClr val="000000"/>
                </a:solidFill>
                <a:latin typeface="IBM Plex Sans"/>
                <a:ea typeface="IBM Plex Sans"/>
                <a:cs typeface="IBM Plex Sans"/>
                <a:sym typeface="IBM Plex Sans"/>
              </a:rPr>
              <a:t>• Tạo đơn hàng mới.</a:t>
            </a:r>
          </a:p>
          <a:p>
            <a:pPr algn="l">
              <a:lnSpc>
                <a:spcPts val="3900"/>
              </a:lnSpc>
            </a:pPr>
            <a:r>
              <a:rPr lang="en-US" sz="3000">
                <a:solidFill>
                  <a:srgbClr val="000000"/>
                </a:solidFill>
                <a:latin typeface="IBM Plex Sans"/>
                <a:ea typeface="IBM Plex Sans"/>
                <a:cs typeface="IBM Plex Sans"/>
                <a:sym typeface="IBM Plex Sans"/>
              </a:rPr>
              <a:t>• Lấy danh sách đơn hàng.</a:t>
            </a:r>
          </a:p>
          <a:p>
            <a:pPr marL="0" lvl="1" indent="0" algn="l">
              <a:lnSpc>
                <a:spcPts val="3900"/>
              </a:lnSpc>
              <a:spcBef>
                <a:spcPct val="0"/>
              </a:spcBef>
            </a:pPr>
            <a:r>
              <a:rPr lang="en-US" sz="3000">
                <a:solidFill>
                  <a:srgbClr val="000000"/>
                </a:solidFill>
                <a:latin typeface="IBM Plex Sans"/>
                <a:ea typeface="IBM Plex Sans"/>
                <a:cs typeface="IBM Plex Sans"/>
                <a:sym typeface="IBM Plex Sans"/>
              </a:rPr>
              <a:t>• Lấy danh sách đơn hàng.</a:t>
            </a:r>
          </a:p>
        </p:txBody>
      </p:sp>
    </p:spTree>
  </p:cSld>
  <p:clrMapOvr>
    <a:masterClrMapping/>
  </p:clrMapOvr>
  <p:transition spd="slow">
    <p:cove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64845" y="9633781"/>
            <a:ext cx="6436524" cy="1006526"/>
            <a:chOff x="0" y="0"/>
            <a:chExt cx="1695216" cy="265093"/>
          </a:xfrm>
        </p:grpSpPr>
        <p:sp>
          <p:nvSpPr>
            <p:cNvPr id="3" name="Freeform 3"/>
            <p:cNvSpPr/>
            <p:nvPr/>
          </p:nvSpPr>
          <p:spPr>
            <a:xfrm>
              <a:off x="0" y="0"/>
              <a:ext cx="1695216" cy="265093"/>
            </a:xfrm>
            <a:custGeom>
              <a:avLst/>
              <a:gdLst/>
              <a:ahLst/>
              <a:cxnLst/>
              <a:rect l="l" t="t" r="r" b="b"/>
              <a:pathLst>
                <a:path w="1695216" h="265093">
                  <a:moveTo>
                    <a:pt x="0" y="0"/>
                  </a:moveTo>
                  <a:lnTo>
                    <a:pt x="1695216" y="0"/>
                  </a:lnTo>
                  <a:lnTo>
                    <a:pt x="1695216" y="265093"/>
                  </a:lnTo>
                  <a:lnTo>
                    <a:pt x="0" y="265093"/>
                  </a:lnTo>
                  <a:close/>
                </a:path>
              </a:pathLst>
            </a:custGeom>
            <a:solidFill>
              <a:srgbClr val="5CC1E6"/>
            </a:solidFill>
          </p:spPr>
        </p:sp>
        <p:sp>
          <p:nvSpPr>
            <p:cNvPr id="4" name="TextBox 4"/>
            <p:cNvSpPr txBox="1"/>
            <p:nvPr/>
          </p:nvSpPr>
          <p:spPr>
            <a:xfrm>
              <a:off x="0" y="-47625"/>
              <a:ext cx="1695216" cy="312718"/>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2116321" y="9633781"/>
            <a:ext cx="6436524" cy="1006526"/>
            <a:chOff x="0" y="0"/>
            <a:chExt cx="1695216" cy="265093"/>
          </a:xfrm>
        </p:grpSpPr>
        <p:sp>
          <p:nvSpPr>
            <p:cNvPr id="6" name="Freeform 6"/>
            <p:cNvSpPr/>
            <p:nvPr/>
          </p:nvSpPr>
          <p:spPr>
            <a:xfrm>
              <a:off x="0" y="0"/>
              <a:ext cx="1695216" cy="265093"/>
            </a:xfrm>
            <a:custGeom>
              <a:avLst/>
              <a:gdLst/>
              <a:ahLst/>
              <a:cxnLst/>
              <a:rect l="l" t="t" r="r" b="b"/>
              <a:pathLst>
                <a:path w="1695216" h="265093">
                  <a:moveTo>
                    <a:pt x="0" y="0"/>
                  </a:moveTo>
                  <a:lnTo>
                    <a:pt x="1695216" y="0"/>
                  </a:lnTo>
                  <a:lnTo>
                    <a:pt x="1695216" y="265093"/>
                  </a:lnTo>
                  <a:lnTo>
                    <a:pt x="0" y="265093"/>
                  </a:lnTo>
                  <a:close/>
                </a:path>
              </a:pathLst>
            </a:custGeom>
            <a:solidFill>
              <a:srgbClr val="034B65"/>
            </a:solidFill>
          </p:spPr>
        </p:sp>
        <p:sp>
          <p:nvSpPr>
            <p:cNvPr id="7" name="TextBox 7"/>
            <p:cNvSpPr txBox="1"/>
            <p:nvPr/>
          </p:nvSpPr>
          <p:spPr>
            <a:xfrm>
              <a:off x="0" y="-47625"/>
              <a:ext cx="1695216" cy="312718"/>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6018805" y="9633781"/>
            <a:ext cx="6436524" cy="1006526"/>
            <a:chOff x="0" y="0"/>
            <a:chExt cx="1695216" cy="265093"/>
          </a:xfrm>
        </p:grpSpPr>
        <p:sp>
          <p:nvSpPr>
            <p:cNvPr id="9" name="Freeform 9"/>
            <p:cNvSpPr/>
            <p:nvPr/>
          </p:nvSpPr>
          <p:spPr>
            <a:xfrm>
              <a:off x="0" y="0"/>
              <a:ext cx="1695216" cy="265093"/>
            </a:xfrm>
            <a:custGeom>
              <a:avLst/>
              <a:gdLst/>
              <a:ahLst/>
              <a:cxnLst/>
              <a:rect l="l" t="t" r="r" b="b"/>
              <a:pathLst>
                <a:path w="1695216" h="265093">
                  <a:moveTo>
                    <a:pt x="0" y="0"/>
                  </a:moveTo>
                  <a:lnTo>
                    <a:pt x="1695216" y="0"/>
                  </a:lnTo>
                  <a:lnTo>
                    <a:pt x="1695216" y="265093"/>
                  </a:lnTo>
                  <a:lnTo>
                    <a:pt x="0" y="265093"/>
                  </a:lnTo>
                  <a:close/>
                </a:path>
              </a:pathLst>
            </a:custGeom>
            <a:solidFill>
              <a:srgbClr val="167DA2"/>
            </a:solidFill>
          </p:spPr>
        </p:sp>
        <p:sp>
          <p:nvSpPr>
            <p:cNvPr id="10" name="TextBox 10"/>
            <p:cNvSpPr txBox="1"/>
            <p:nvPr/>
          </p:nvSpPr>
          <p:spPr>
            <a:xfrm>
              <a:off x="0" y="-47625"/>
              <a:ext cx="1695216" cy="312718"/>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469927" y="1365739"/>
            <a:ext cx="8398591" cy="847097"/>
            <a:chOff x="0" y="0"/>
            <a:chExt cx="17246160" cy="1739479"/>
          </a:xfrm>
        </p:grpSpPr>
        <p:sp>
          <p:nvSpPr>
            <p:cNvPr id="12" name="Freeform 12"/>
            <p:cNvSpPr/>
            <p:nvPr/>
          </p:nvSpPr>
          <p:spPr>
            <a:xfrm>
              <a:off x="0" y="0"/>
              <a:ext cx="17246160" cy="1739479"/>
            </a:xfrm>
            <a:custGeom>
              <a:avLst/>
              <a:gdLst/>
              <a:ahLst/>
              <a:cxnLst/>
              <a:rect l="l" t="t" r="r" b="b"/>
              <a:pathLst>
                <a:path w="17246160" h="1739479">
                  <a:moveTo>
                    <a:pt x="203200" y="0"/>
                  </a:moveTo>
                  <a:lnTo>
                    <a:pt x="17246160" y="0"/>
                  </a:lnTo>
                  <a:lnTo>
                    <a:pt x="17042960" y="1739479"/>
                  </a:lnTo>
                  <a:lnTo>
                    <a:pt x="0" y="1739479"/>
                  </a:lnTo>
                  <a:lnTo>
                    <a:pt x="203200" y="0"/>
                  </a:lnTo>
                  <a:close/>
                </a:path>
              </a:pathLst>
            </a:custGeom>
            <a:solidFill>
              <a:srgbClr val="167DA2"/>
            </a:solidFill>
          </p:spPr>
        </p:sp>
        <p:sp>
          <p:nvSpPr>
            <p:cNvPr id="13" name="TextBox 13"/>
            <p:cNvSpPr txBox="1"/>
            <p:nvPr/>
          </p:nvSpPr>
          <p:spPr>
            <a:xfrm>
              <a:off x="101600" y="-47625"/>
              <a:ext cx="17042960" cy="1787104"/>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1137668" y="1139964"/>
            <a:ext cx="7798054" cy="847097"/>
            <a:chOff x="0" y="0"/>
            <a:chExt cx="16012981" cy="1739479"/>
          </a:xfrm>
        </p:grpSpPr>
        <p:sp>
          <p:nvSpPr>
            <p:cNvPr id="15" name="Freeform 15"/>
            <p:cNvSpPr/>
            <p:nvPr/>
          </p:nvSpPr>
          <p:spPr>
            <a:xfrm>
              <a:off x="0" y="0"/>
              <a:ext cx="16012981" cy="1739479"/>
            </a:xfrm>
            <a:custGeom>
              <a:avLst/>
              <a:gdLst/>
              <a:ahLst/>
              <a:cxnLst/>
              <a:rect l="l" t="t" r="r" b="b"/>
              <a:pathLst>
                <a:path w="16012981" h="1739479">
                  <a:moveTo>
                    <a:pt x="203200" y="0"/>
                  </a:moveTo>
                  <a:lnTo>
                    <a:pt x="16012981" y="0"/>
                  </a:lnTo>
                  <a:lnTo>
                    <a:pt x="15809781" y="1739479"/>
                  </a:lnTo>
                  <a:lnTo>
                    <a:pt x="0" y="1739479"/>
                  </a:lnTo>
                  <a:lnTo>
                    <a:pt x="203200" y="0"/>
                  </a:lnTo>
                  <a:close/>
                </a:path>
              </a:pathLst>
            </a:custGeom>
            <a:solidFill>
              <a:srgbClr val="5CC1E6"/>
            </a:solidFill>
          </p:spPr>
        </p:sp>
        <p:sp>
          <p:nvSpPr>
            <p:cNvPr id="16" name="TextBox 16"/>
            <p:cNvSpPr txBox="1"/>
            <p:nvPr/>
          </p:nvSpPr>
          <p:spPr>
            <a:xfrm>
              <a:off x="101600" y="-47625"/>
              <a:ext cx="15809781" cy="1787104"/>
            </a:xfrm>
            <a:prstGeom prst="rect">
              <a:avLst/>
            </a:prstGeom>
          </p:spPr>
          <p:txBody>
            <a:bodyPr lIns="50800" tIns="50800" rIns="50800" bIns="50800" rtlCol="0" anchor="ctr"/>
            <a:lstStyle/>
            <a:p>
              <a:pPr algn="ctr">
                <a:lnSpc>
                  <a:spcPts val="2659"/>
                </a:lnSpc>
              </a:pPr>
              <a:endParaRPr/>
            </a:p>
          </p:txBody>
        </p:sp>
      </p:grpSp>
      <p:sp>
        <p:nvSpPr>
          <p:cNvPr id="17" name="Freeform 17"/>
          <p:cNvSpPr/>
          <p:nvPr/>
        </p:nvSpPr>
        <p:spPr>
          <a:xfrm>
            <a:off x="528013" y="3556087"/>
            <a:ext cx="735814" cy="735814"/>
          </a:xfrm>
          <a:custGeom>
            <a:avLst/>
            <a:gdLst/>
            <a:ahLst/>
            <a:cxnLst/>
            <a:rect l="l" t="t" r="r" b="b"/>
            <a:pathLst>
              <a:path w="735814" h="735814">
                <a:moveTo>
                  <a:pt x="0" y="0"/>
                </a:moveTo>
                <a:lnTo>
                  <a:pt x="735813" y="0"/>
                </a:lnTo>
                <a:lnTo>
                  <a:pt x="735813" y="735814"/>
                </a:lnTo>
                <a:lnTo>
                  <a:pt x="0" y="735814"/>
                </a:lnTo>
                <a:lnTo>
                  <a:pt x="0" y="0"/>
                </a:lnTo>
                <a:close/>
              </a:path>
            </a:pathLst>
          </a:custGeom>
          <a:blipFill>
            <a:blip r:embed="rId2"/>
            <a:stretch>
              <a:fillRect/>
            </a:stretch>
          </a:blipFill>
        </p:spPr>
      </p:sp>
      <p:sp>
        <p:nvSpPr>
          <p:cNvPr id="18" name="Freeform 18"/>
          <p:cNvSpPr/>
          <p:nvPr/>
        </p:nvSpPr>
        <p:spPr>
          <a:xfrm>
            <a:off x="499875" y="5389213"/>
            <a:ext cx="735814" cy="735814"/>
          </a:xfrm>
          <a:custGeom>
            <a:avLst/>
            <a:gdLst/>
            <a:ahLst/>
            <a:cxnLst/>
            <a:rect l="l" t="t" r="r" b="b"/>
            <a:pathLst>
              <a:path w="735814" h="735814">
                <a:moveTo>
                  <a:pt x="0" y="0"/>
                </a:moveTo>
                <a:lnTo>
                  <a:pt x="735814" y="0"/>
                </a:lnTo>
                <a:lnTo>
                  <a:pt x="735814" y="735814"/>
                </a:lnTo>
                <a:lnTo>
                  <a:pt x="0" y="735814"/>
                </a:lnTo>
                <a:lnTo>
                  <a:pt x="0" y="0"/>
                </a:lnTo>
                <a:close/>
              </a:path>
            </a:pathLst>
          </a:custGeom>
          <a:blipFill>
            <a:blip r:embed="rId3"/>
            <a:stretch>
              <a:fillRect/>
            </a:stretch>
          </a:blipFill>
        </p:spPr>
      </p:sp>
      <p:sp>
        <p:nvSpPr>
          <p:cNvPr id="19" name="Freeform 19"/>
          <p:cNvSpPr/>
          <p:nvPr/>
        </p:nvSpPr>
        <p:spPr>
          <a:xfrm>
            <a:off x="556150" y="7222339"/>
            <a:ext cx="679539" cy="679539"/>
          </a:xfrm>
          <a:custGeom>
            <a:avLst/>
            <a:gdLst/>
            <a:ahLst/>
            <a:cxnLst/>
            <a:rect l="l" t="t" r="r" b="b"/>
            <a:pathLst>
              <a:path w="679539" h="679539">
                <a:moveTo>
                  <a:pt x="0" y="0"/>
                </a:moveTo>
                <a:lnTo>
                  <a:pt x="679539" y="0"/>
                </a:lnTo>
                <a:lnTo>
                  <a:pt x="679539" y="679538"/>
                </a:lnTo>
                <a:lnTo>
                  <a:pt x="0" y="679538"/>
                </a:lnTo>
                <a:lnTo>
                  <a:pt x="0" y="0"/>
                </a:lnTo>
                <a:close/>
              </a:path>
            </a:pathLst>
          </a:custGeom>
          <a:blipFill>
            <a:blip r:embed="rId4"/>
            <a:stretch>
              <a:fillRect/>
            </a:stretch>
          </a:blipFill>
        </p:spPr>
      </p:sp>
      <p:sp>
        <p:nvSpPr>
          <p:cNvPr id="20" name="Freeform 20"/>
          <p:cNvSpPr/>
          <p:nvPr/>
        </p:nvSpPr>
        <p:spPr>
          <a:xfrm>
            <a:off x="9834065" y="1365739"/>
            <a:ext cx="713304" cy="713304"/>
          </a:xfrm>
          <a:custGeom>
            <a:avLst/>
            <a:gdLst/>
            <a:ahLst/>
            <a:cxnLst/>
            <a:rect l="l" t="t" r="r" b="b"/>
            <a:pathLst>
              <a:path w="713304" h="713304">
                <a:moveTo>
                  <a:pt x="0" y="0"/>
                </a:moveTo>
                <a:lnTo>
                  <a:pt x="713304" y="0"/>
                </a:lnTo>
                <a:lnTo>
                  <a:pt x="713304" y="713304"/>
                </a:lnTo>
                <a:lnTo>
                  <a:pt x="0" y="713304"/>
                </a:lnTo>
                <a:lnTo>
                  <a:pt x="0" y="0"/>
                </a:lnTo>
                <a:close/>
              </a:path>
            </a:pathLst>
          </a:custGeom>
          <a:blipFill>
            <a:blip r:embed="rId5"/>
            <a:stretch>
              <a:fillRect/>
            </a:stretch>
          </a:blipFill>
        </p:spPr>
      </p:sp>
      <p:sp>
        <p:nvSpPr>
          <p:cNvPr id="21" name="TextBox 21"/>
          <p:cNvSpPr txBox="1"/>
          <p:nvPr/>
        </p:nvSpPr>
        <p:spPr>
          <a:xfrm>
            <a:off x="528013" y="2387196"/>
            <a:ext cx="10981585" cy="457200"/>
          </a:xfrm>
          <a:prstGeom prst="rect">
            <a:avLst/>
          </a:prstGeom>
        </p:spPr>
        <p:txBody>
          <a:bodyPr lIns="0" tIns="0" rIns="0" bIns="0" rtlCol="0" anchor="t">
            <a:spAutoFit/>
          </a:bodyPr>
          <a:lstStyle/>
          <a:p>
            <a:pPr marL="0" lvl="0" indent="0" algn="just">
              <a:lnSpc>
                <a:spcPts val="3600"/>
              </a:lnSpc>
              <a:spcBef>
                <a:spcPct val="0"/>
              </a:spcBef>
            </a:pPr>
            <a:r>
              <a:rPr lang="en-US" sz="3000" b="1">
                <a:solidFill>
                  <a:srgbClr val="000000"/>
                </a:solidFill>
                <a:latin typeface="IBM Plex Sans Bold"/>
                <a:ea typeface="IBM Plex Sans Bold"/>
                <a:cs typeface="IBM Plex Sans Bold"/>
                <a:sym typeface="IBM Plex Sans Bold"/>
              </a:rPr>
              <a:t>POST /api/cart </a:t>
            </a:r>
          </a:p>
        </p:txBody>
      </p:sp>
      <p:sp>
        <p:nvSpPr>
          <p:cNvPr id="22" name="TextBox 22"/>
          <p:cNvSpPr txBox="1"/>
          <p:nvPr/>
        </p:nvSpPr>
        <p:spPr>
          <a:xfrm>
            <a:off x="1671166" y="3666819"/>
            <a:ext cx="6527619" cy="485775"/>
          </a:xfrm>
          <a:prstGeom prst="rect">
            <a:avLst/>
          </a:prstGeom>
        </p:spPr>
        <p:txBody>
          <a:bodyPr lIns="0" tIns="0" rIns="0" bIns="0" rtlCol="0" anchor="t">
            <a:spAutoFit/>
          </a:bodyPr>
          <a:lstStyle/>
          <a:p>
            <a:pPr marL="0" lvl="1" indent="0" algn="l">
              <a:lnSpc>
                <a:spcPts val="3900"/>
              </a:lnSpc>
              <a:spcBef>
                <a:spcPct val="0"/>
              </a:spcBef>
            </a:pPr>
            <a:r>
              <a:rPr lang="en-US" sz="3000">
                <a:solidFill>
                  <a:srgbClr val="000000"/>
                </a:solidFill>
                <a:latin typeface="IBM Plex Sans"/>
                <a:ea typeface="IBM Plex Sans"/>
                <a:cs typeface="IBM Plex Sans"/>
                <a:sym typeface="IBM Plex Sans"/>
              </a:rPr>
              <a:t>Mô tả: Thêm sản phẩm vào giỏ hàng.</a:t>
            </a:r>
          </a:p>
        </p:txBody>
      </p:sp>
      <p:sp>
        <p:nvSpPr>
          <p:cNvPr id="23" name="TextBox 23"/>
          <p:cNvSpPr txBox="1"/>
          <p:nvPr/>
        </p:nvSpPr>
        <p:spPr>
          <a:xfrm>
            <a:off x="1661641" y="5499945"/>
            <a:ext cx="6267023" cy="485775"/>
          </a:xfrm>
          <a:prstGeom prst="rect">
            <a:avLst/>
          </a:prstGeom>
        </p:spPr>
        <p:txBody>
          <a:bodyPr lIns="0" tIns="0" rIns="0" bIns="0" rtlCol="0" anchor="t">
            <a:spAutoFit/>
          </a:bodyPr>
          <a:lstStyle/>
          <a:p>
            <a:pPr marL="0" lvl="1" indent="0" algn="l">
              <a:lnSpc>
                <a:spcPts val="3900"/>
              </a:lnSpc>
              <a:spcBef>
                <a:spcPct val="0"/>
              </a:spcBef>
            </a:pPr>
            <a:r>
              <a:rPr lang="en-US" sz="3000">
                <a:solidFill>
                  <a:srgbClr val="000000"/>
                </a:solidFill>
                <a:latin typeface="IBM Plex Sans"/>
                <a:ea typeface="IBM Plex Sans"/>
                <a:cs typeface="IBM Plex Sans"/>
                <a:sym typeface="IBM Plex Sans"/>
              </a:rPr>
              <a:t>Yêu cầu: productId, quantity</a:t>
            </a:r>
          </a:p>
        </p:txBody>
      </p:sp>
      <p:sp>
        <p:nvSpPr>
          <p:cNvPr id="24" name="TextBox 24"/>
          <p:cNvSpPr txBox="1"/>
          <p:nvPr/>
        </p:nvSpPr>
        <p:spPr>
          <a:xfrm>
            <a:off x="1661641" y="7328745"/>
            <a:ext cx="7218409" cy="485775"/>
          </a:xfrm>
          <a:prstGeom prst="rect">
            <a:avLst/>
          </a:prstGeom>
        </p:spPr>
        <p:txBody>
          <a:bodyPr lIns="0" tIns="0" rIns="0" bIns="0" rtlCol="0" anchor="t">
            <a:spAutoFit/>
          </a:bodyPr>
          <a:lstStyle/>
          <a:p>
            <a:pPr marL="0" lvl="1" indent="0" algn="l">
              <a:lnSpc>
                <a:spcPts val="3900"/>
              </a:lnSpc>
              <a:spcBef>
                <a:spcPct val="0"/>
              </a:spcBef>
            </a:pPr>
            <a:r>
              <a:rPr lang="en-US" sz="3000">
                <a:solidFill>
                  <a:srgbClr val="000000"/>
                </a:solidFill>
                <a:latin typeface="IBM Plex Sans"/>
                <a:ea typeface="IBM Plex Sans"/>
                <a:cs typeface="IBM Plex Sans"/>
                <a:sym typeface="IBM Plex Sans"/>
              </a:rPr>
              <a:t>Phản hồi: 201 Created, 400 Bad Request</a:t>
            </a:r>
          </a:p>
        </p:txBody>
      </p:sp>
      <p:sp>
        <p:nvSpPr>
          <p:cNvPr id="25" name="TextBox 25"/>
          <p:cNvSpPr txBox="1"/>
          <p:nvPr/>
        </p:nvSpPr>
        <p:spPr>
          <a:xfrm>
            <a:off x="11030172" y="1465202"/>
            <a:ext cx="5506951" cy="485802"/>
          </a:xfrm>
          <a:prstGeom prst="rect">
            <a:avLst/>
          </a:prstGeom>
        </p:spPr>
        <p:txBody>
          <a:bodyPr lIns="0" tIns="0" rIns="0" bIns="0" rtlCol="0" anchor="t">
            <a:spAutoFit/>
          </a:bodyPr>
          <a:lstStyle/>
          <a:p>
            <a:pPr marL="0" lvl="1" indent="0" algn="l">
              <a:lnSpc>
                <a:spcPts val="3900"/>
              </a:lnSpc>
              <a:spcBef>
                <a:spcPct val="0"/>
              </a:spcBef>
            </a:pPr>
            <a:r>
              <a:rPr lang="en-US" sz="3000" b="1">
                <a:solidFill>
                  <a:srgbClr val="000000"/>
                </a:solidFill>
                <a:latin typeface="IBM Plex Sans Bold"/>
                <a:ea typeface="IBM Plex Sans Bold"/>
                <a:cs typeface="IBM Plex Sans Bold"/>
                <a:sym typeface="IBM Plex Sans Bold"/>
              </a:rPr>
              <a:t>Ví dụ Request</a:t>
            </a:r>
          </a:p>
        </p:txBody>
      </p:sp>
      <p:sp>
        <p:nvSpPr>
          <p:cNvPr id="26" name="TextBox 26"/>
          <p:cNvSpPr txBox="1"/>
          <p:nvPr/>
        </p:nvSpPr>
        <p:spPr>
          <a:xfrm>
            <a:off x="10837432" y="3666819"/>
            <a:ext cx="6267023" cy="3457575"/>
          </a:xfrm>
          <a:prstGeom prst="rect">
            <a:avLst/>
          </a:prstGeom>
        </p:spPr>
        <p:txBody>
          <a:bodyPr lIns="0" tIns="0" rIns="0" bIns="0" rtlCol="0" anchor="t">
            <a:spAutoFit/>
          </a:bodyPr>
          <a:lstStyle/>
          <a:p>
            <a:pPr algn="l">
              <a:lnSpc>
                <a:spcPts val="3900"/>
              </a:lnSpc>
            </a:pPr>
            <a:r>
              <a:rPr lang="en-US" sz="3000" b="1">
                <a:solidFill>
                  <a:srgbClr val="FFFFFF"/>
                </a:solidFill>
                <a:latin typeface="IBM Plex Sans Bold"/>
                <a:ea typeface="IBM Plex Sans Bold"/>
                <a:cs typeface="IBM Plex Sans Bold"/>
                <a:sym typeface="IBM Plex Sans Bold"/>
              </a:rPr>
              <a:t>{</a:t>
            </a:r>
          </a:p>
          <a:p>
            <a:pPr algn="l">
              <a:lnSpc>
                <a:spcPts val="3900"/>
              </a:lnSpc>
            </a:pPr>
            <a:r>
              <a:rPr lang="en-US" sz="3000" b="1">
                <a:solidFill>
                  <a:srgbClr val="FFFFFF"/>
                </a:solidFill>
                <a:latin typeface="IBM Plex Sans Bold"/>
                <a:ea typeface="IBM Plex Sans Bold"/>
                <a:cs typeface="IBM Plex Sans Bold"/>
                <a:sym typeface="IBM Plex Sans Bold"/>
              </a:rPr>
              <a:t>  "name": "Smartwatch Updated",</a:t>
            </a:r>
          </a:p>
          <a:p>
            <a:pPr algn="l">
              <a:lnSpc>
                <a:spcPts val="3900"/>
              </a:lnSpc>
            </a:pPr>
            <a:r>
              <a:rPr lang="en-US" sz="3000" b="1">
                <a:solidFill>
                  <a:srgbClr val="FFFFFF"/>
                </a:solidFill>
                <a:latin typeface="IBM Plex Sans Bold"/>
                <a:ea typeface="IBM Plex Sans Bold"/>
                <a:cs typeface="IBM Plex Sans Bold"/>
                <a:sym typeface="IBM Plex Sans Bold"/>
              </a:rPr>
              <a:t>  "price": 180,</a:t>
            </a:r>
          </a:p>
          <a:p>
            <a:pPr algn="l">
              <a:lnSpc>
                <a:spcPts val="3900"/>
              </a:lnSpc>
            </a:pPr>
            <a:r>
              <a:rPr lang="en-US" sz="3000" b="1">
                <a:solidFill>
                  <a:srgbClr val="FFFFFF"/>
                </a:solidFill>
                <a:latin typeface="IBM Plex Sans Bold"/>
                <a:ea typeface="IBM Plex Sans Bold"/>
                <a:cs typeface="IBM Plex Sans Bold"/>
                <a:sym typeface="IBM Plex Sans Bold"/>
              </a:rPr>
              <a:t>  "description": "Đồng hồ thông minh thế hệ mới"</a:t>
            </a:r>
          </a:p>
          <a:p>
            <a:pPr algn="l">
              <a:lnSpc>
                <a:spcPts val="3900"/>
              </a:lnSpc>
            </a:pPr>
            <a:r>
              <a:rPr lang="en-US" sz="3000" b="1">
                <a:solidFill>
                  <a:srgbClr val="FFFFFF"/>
                </a:solidFill>
                <a:latin typeface="IBM Plex Sans Bold"/>
                <a:ea typeface="IBM Plex Sans Bold"/>
                <a:cs typeface="IBM Plex Sans Bold"/>
                <a:sym typeface="IBM Plex Sans Bold"/>
              </a:rPr>
              <a:t>}</a:t>
            </a:r>
          </a:p>
          <a:p>
            <a:pPr marL="0" lvl="1" indent="0" algn="l">
              <a:lnSpc>
                <a:spcPts val="3900"/>
              </a:lnSpc>
              <a:spcBef>
                <a:spcPct val="0"/>
              </a:spcBef>
            </a:pPr>
            <a:endParaRPr lang="en-US" sz="3000" b="1">
              <a:solidFill>
                <a:srgbClr val="FFFFFF"/>
              </a:solidFill>
              <a:latin typeface="IBM Plex Sans Bold"/>
              <a:ea typeface="IBM Plex Sans Bold"/>
              <a:cs typeface="IBM Plex Sans Bold"/>
              <a:sym typeface="IBM Plex Sans Bold"/>
            </a:endParaRPr>
          </a:p>
        </p:txBody>
      </p:sp>
      <p:sp>
        <p:nvSpPr>
          <p:cNvPr id="27" name="Freeform 27"/>
          <p:cNvSpPr/>
          <p:nvPr/>
        </p:nvSpPr>
        <p:spPr>
          <a:xfrm>
            <a:off x="10547369" y="2124260"/>
            <a:ext cx="7265719" cy="7265719"/>
          </a:xfrm>
          <a:custGeom>
            <a:avLst/>
            <a:gdLst/>
            <a:ahLst/>
            <a:cxnLst/>
            <a:rect l="l" t="t" r="r" b="b"/>
            <a:pathLst>
              <a:path w="7265719" h="7265719">
                <a:moveTo>
                  <a:pt x="0" y="0"/>
                </a:moveTo>
                <a:lnTo>
                  <a:pt x="7265719" y="0"/>
                </a:lnTo>
                <a:lnTo>
                  <a:pt x="7265719" y="7265719"/>
                </a:lnTo>
                <a:lnTo>
                  <a:pt x="0" y="726571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8" name="TextBox 28"/>
          <p:cNvSpPr txBox="1"/>
          <p:nvPr/>
        </p:nvSpPr>
        <p:spPr>
          <a:xfrm>
            <a:off x="11509598" y="3659673"/>
            <a:ext cx="4373812" cy="3697647"/>
          </a:xfrm>
          <a:prstGeom prst="rect">
            <a:avLst/>
          </a:prstGeom>
        </p:spPr>
        <p:txBody>
          <a:bodyPr lIns="0" tIns="0" rIns="0" bIns="0" rtlCol="0" anchor="t">
            <a:spAutoFit/>
          </a:bodyPr>
          <a:lstStyle/>
          <a:p>
            <a:pPr algn="l">
              <a:lnSpc>
                <a:spcPts val="7364"/>
              </a:lnSpc>
              <a:spcBef>
                <a:spcPct val="0"/>
              </a:spcBef>
            </a:pPr>
            <a:r>
              <a:rPr lang="en-US" sz="5260">
                <a:solidFill>
                  <a:srgbClr val="000000"/>
                </a:solidFill>
                <a:latin typeface="Arimo"/>
                <a:ea typeface="Arimo"/>
                <a:cs typeface="Arimo"/>
                <a:sym typeface="Arimo"/>
              </a:rPr>
              <a:t>{</a:t>
            </a:r>
          </a:p>
          <a:p>
            <a:pPr algn="l">
              <a:lnSpc>
                <a:spcPts val="7364"/>
              </a:lnSpc>
              <a:spcBef>
                <a:spcPct val="0"/>
              </a:spcBef>
            </a:pPr>
            <a:r>
              <a:rPr lang="en-US" sz="5260">
                <a:solidFill>
                  <a:srgbClr val="000000"/>
                </a:solidFill>
                <a:latin typeface="Arimo"/>
                <a:ea typeface="Arimo"/>
                <a:cs typeface="Arimo"/>
                <a:sym typeface="Arimo"/>
              </a:rPr>
              <a:t> "productId": 1,</a:t>
            </a:r>
          </a:p>
          <a:p>
            <a:pPr algn="l">
              <a:lnSpc>
                <a:spcPts val="7364"/>
              </a:lnSpc>
              <a:spcBef>
                <a:spcPct val="0"/>
              </a:spcBef>
            </a:pPr>
            <a:r>
              <a:rPr lang="en-US" sz="5260">
                <a:solidFill>
                  <a:srgbClr val="000000"/>
                </a:solidFill>
                <a:latin typeface="Arimo"/>
                <a:ea typeface="Arimo"/>
                <a:cs typeface="Arimo"/>
                <a:sym typeface="Arimo"/>
              </a:rPr>
              <a:t> "quantity": 2</a:t>
            </a:r>
          </a:p>
          <a:p>
            <a:pPr algn="l">
              <a:lnSpc>
                <a:spcPts val="7364"/>
              </a:lnSpc>
              <a:spcBef>
                <a:spcPct val="0"/>
              </a:spcBef>
            </a:pPr>
            <a:r>
              <a:rPr lang="en-US" sz="5260">
                <a:solidFill>
                  <a:srgbClr val="000000"/>
                </a:solidFill>
                <a:latin typeface="Arimo"/>
                <a:ea typeface="Arimo"/>
                <a:cs typeface="Arimo"/>
                <a:sym typeface="Arimo"/>
              </a:rPr>
              <a:t>}</a:t>
            </a:r>
          </a:p>
        </p:txBody>
      </p:sp>
    </p:spTree>
  </p:cSld>
  <p:clrMapOvr>
    <a:masterClrMapping/>
  </p:clrMapOvr>
  <p:transition spd="slow">
    <p:cove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64845" y="9633781"/>
            <a:ext cx="6436524" cy="1006526"/>
            <a:chOff x="0" y="0"/>
            <a:chExt cx="1695216" cy="265093"/>
          </a:xfrm>
        </p:grpSpPr>
        <p:sp>
          <p:nvSpPr>
            <p:cNvPr id="3" name="Freeform 3"/>
            <p:cNvSpPr/>
            <p:nvPr/>
          </p:nvSpPr>
          <p:spPr>
            <a:xfrm>
              <a:off x="0" y="0"/>
              <a:ext cx="1695216" cy="265093"/>
            </a:xfrm>
            <a:custGeom>
              <a:avLst/>
              <a:gdLst/>
              <a:ahLst/>
              <a:cxnLst/>
              <a:rect l="l" t="t" r="r" b="b"/>
              <a:pathLst>
                <a:path w="1695216" h="265093">
                  <a:moveTo>
                    <a:pt x="0" y="0"/>
                  </a:moveTo>
                  <a:lnTo>
                    <a:pt x="1695216" y="0"/>
                  </a:lnTo>
                  <a:lnTo>
                    <a:pt x="1695216" y="265093"/>
                  </a:lnTo>
                  <a:lnTo>
                    <a:pt x="0" y="265093"/>
                  </a:lnTo>
                  <a:close/>
                </a:path>
              </a:pathLst>
            </a:custGeom>
            <a:solidFill>
              <a:srgbClr val="5CC1E6"/>
            </a:solidFill>
          </p:spPr>
        </p:sp>
        <p:sp>
          <p:nvSpPr>
            <p:cNvPr id="4" name="TextBox 4"/>
            <p:cNvSpPr txBox="1"/>
            <p:nvPr/>
          </p:nvSpPr>
          <p:spPr>
            <a:xfrm>
              <a:off x="0" y="-47625"/>
              <a:ext cx="1695216" cy="312718"/>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2116321" y="9633781"/>
            <a:ext cx="6436524" cy="1006526"/>
            <a:chOff x="0" y="0"/>
            <a:chExt cx="1695216" cy="265093"/>
          </a:xfrm>
        </p:grpSpPr>
        <p:sp>
          <p:nvSpPr>
            <p:cNvPr id="6" name="Freeform 6"/>
            <p:cNvSpPr/>
            <p:nvPr/>
          </p:nvSpPr>
          <p:spPr>
            <a:xfrm>
              <a:off x="0" y="0"/>
              <a:ext cx="1695216" cy="265093"/>
            </a:xfrm>
            <a:custGeom>
              <a:avLst/>
              <a:gdLst/>
              <a:ahLst/>
              <a:cxnLst/>
              <a:rect l="l" t="t" r="r" b="b"/>
              <a:pathLst>
                <a:path w="1695216" h="265093">
                  <a:moveTo>
                    <a:pt x="0" y="0"/>
                  </a:moveTo>
                  <a:lnTo>
                    <a:pt x="1695216" y="0"/>
                  </a:lnTo>
                  <a:lnTo>
                    <a:pt x="1695216" y="265093"/>
                  </a:lnTo>
                  <a:lnTo>
                    <a:pt x="0" y="265093"/>
                  </a:lnTo>
                  <a:close/>
                </a:path>
              </a:pathLst>
            </a:custGeom>
            <a:solidFill>
              <a:srgbClr val="034B65"/>
            </a:solidFill>
          </p:spPr>
        </p:sp>
        <p:sp>
          <p:nvSpPr>
            <p:cNvPr id="7" name="TextBox 7"/>
            <p:cNvSpPr txBox="1"/>
            <p:nvPr/>
          </p:nvSpPr>
          <p:spPr>
            <a:xfrm>
              <a:off x="0" y="-47625"/>
              <a:ext cx="1695216" cy="312718"/>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6018805" y="9633781"/>
            <a:ext cx="6436524" cy="1006526"/>
            <a:chOff x="0" y="0"/>
            <a:chExt cx="1695216" cy="265093"/>
          </a:xfrm>
        </p:grpSpPr>
        <p:sp>
          <p:nvSpPr>
            <p:cNvPr id="9" name="Freeform 9"/>
            <p:cNvSpPr/>
            <p:nvPr/>
          </p:nvSpPr>
          <p:spPr>
            <a:xfrm>
              <a:off x="0" y="0"/>
              <a:ext cx="1695216" cy="265093"/>
            </a:xfrm>
            <a:custGeom>
              <a:avLst/>
              <a:gdLst/>
              <a:ahLst/>
              <a:cxnLst/>
              <a:rect l="l" t="t" r="r" b="b"/>
              <a:pathLst>
                <a:path w="1695216" h="265093">
                  <a:moveTo>
                    <a:pt x="0" y="0"/>
                  </a:moveTo>
                  <a:lnTo>
                    <a:pt x="1695216" y="0"/>
                  </a:lnTo>
                  <a:lnTo>
                    <a:pt x="1695216" y="265093"/>
                  </a:lnTo>
                  <a:lnTo>
                    <a:pt x="0" y="265093"/>
                  </a:lnTo>
                  <a:close/>
                </a:path>
              </a:pathLst>
            </a:custGeom>
            <a:solidFill>
              <a:srgbClr val="167DA2"/>
            </a:solidFill>
          </p:spPr>
        </p:sp>
        <p:sp>
          <p:nvSpPr>
            <p:cNvPr id="10" name="TextBox 10"/>
            <p:cNvSpPr txBox="1"/>
            <p:nvPr/>
          </p:nvSpPr>
          <p:spPr>
            <a:xfrm>
              <a:off x="0" y="-47625"/>
              <a:ext cx="1695216" cy="312718"/>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469927" y="1365739"/>
            <a:ext cx="8398591" cy="847097"/>
            <a:chOff x="0" y="0"/>
            <a:chExt cx="17246160" cy="1739479"/>
          </a:xfrm>
        </p:grpSpPr>
        <p:sp>
          <p:nvSpPr>
            <p:cNvPr id="12" name="Freeform 12"/>
            <p:cNvSpPr/>
            <p:nvPr/>
          </p:nvSpPr>
          <p:spPr>
            <a:xfrm>
              <a:off x="0" y="0"/>
              <a:ext cx="17246160" cy="1739479"/>
            </a:xfrm>
            <a:custGeom>
              <a:avLst/>
              <a:gdLst/>
              <a:ahLst/>
              <a:cxnLst/>
              <a:rect l="l" t="t" r="r" b="b"/>
              <a:pathLst>
                <a:path w="17246160" h="1739479">
                  <a:moveTo>
                    <a:pt x="203200" y="0"/>
                  </a:moveTo>
                  <a:lnTo>
                    <a:pt x="17246160" y="0"/>
                  </a:lnTo>
                  <a:lnTo>
                    <a:pt x="17042960" y="1739479"/>
                  </a:lnTo>
                  <a:lnTo>
                    <a:pt x="0" y="1739479"/>
                  </a:lnTo>
                  <a:lnTo>
                    <a:pt x="203200" y="0"/>
                  </a:lnTo>
                  <a:close/>
                </a:path>
              </a:pathLst>
            </a:custGeom>
            <a:solidFill>
              <a:srgbClr val="167DA2"/>
            </a:solidFill>
          </p:spPr>
        </p:sp>
        <p:sp>
          <p:nvSpPr>
            <p:cNvPr id="13" name="TextBox 13"/>
            <p:cNvSpPr txBox="1"/>
            <p:nvPr/>
          </p:nvSpPr>
          <p:spPr>
            <a:xfrm>
              <a:off x="101600" y="-47625"/>
              <a:ext cx="17042960" cy="1787104"/>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1137668" y="1139964"/>
            <a:ext cx="7798054" cy="847097"/>
            <a:chOff x="0" y="0"/>
            <a:chExt cx="16012981" cy="1739479"/>
          </a:xfrm>
        </p:grpSpPr>
        <p:sp>
          <p:nvSpPr>
            <p:cNvPr id="15" name="Freeform 15"/>
            <p:cNvSpPr/>
            <p:nvPr/>
          </p:nvSpPr>
          <p:spPr>
            <a:xfrm>
              <a:off x="0" y="0"/>
              <a:ext cx="16012981" cy="1739479"/>
            </a:xfrm>
            <a:custGeom>
              <a:avLst/>
              <a:gdLst/>
              <a:ahLst/>
              <a:cxnLst/>
              <a:rect l="l" t="t" r="r" b="b"/>
              <a:pathLst>
                <a:path w="16012981" h="1739479">
                  <a:moveTo>
                    <a:pt x="203200" y="0"/>
                  </a:moveTo>
                  <a:lnTo>
                    <a:pt x="16012981" y="0"/>
                  </a:lnTo>
                  <a:lnTo>
                    <a:pt x="15809781" y="1739479"/>
                  </a:lnTo>
                  <a:lnTo>
                    <a:pt x="0" y="1739479"/>
                  </a:lnTo>
                  <a:lnTo>
                    <a:pt x="203200" y="0"/>
                  </a:lnTo>
                  <a:close/>
                </a:path>
              </a:pathLst>
            </a:custGeom>
            <a:solidFill>
              <a:srgbClr val="5CC1E6"/>
            </a:solidFill>
          </p:spPr>
        </p:sp>
        <p:sp>
          <p:nvSpPr>
            <p:cNvPr id="16" name="TextBox 16"/>
            <p:cNvSpPr txBox="1"/>
            <p:nvPr/>
          </p:nvSpPr>
          <p:spPr>
            <a:xfrm>
              <a:off x="101600" y="-47625"/>
              <a:ext cx="15809781" cy="1787104"/>
            </a:xfrm>
            <a:prstGeom prst="rect">
              <a:avLst/>
            </a:prstGeom>
          </p:spPr>
          <p:txBody>
            <a:bodyPr lIns="50800" tIns="50800" rIns="50800" bIns="50800" rtlCol="0" anchor="ctr"/>
            <a:lstStyle/>
            <a:p>
              <a:pPr algn="ctr">
                <a:lnSpc>
                  <a:spcPts val="2659"/>
                </a:lnSpc>
              </a:pPr>
              <a:endParaRPr/>
            </a:p>
          </p:txBody>
        </p:sp>
      </p:grpSp>
      <p:sp>
        <p:nvSpPr>
          <p:cNvPr id="17" name="Freeform 17"/>
          <p:cNvSpPr/>
          <p:nvPr/>
        </p:nvSpPr>
        <p:spPr>
          <a:xfrm>
            <a:off x="528013" y="3556087"/>
            <a:ext cx="735814" cy="735814"/>
          </a:xfrm>
          <a:custGeom>
            <a:avLst/>
            <a:gdLst/>
            <a:ahLst/>
            <a:cxnLst/>
            <a:rect l="l" t="t" r="r" b="b"/>
            <a:pathLst>
              <a:path w="735814" h="735814">
                <a:moveTo>
                  <a:pt x="0" y="0"/>
                </a:moveTo>
                <a:lnTo>
                  <a:pt x="735813" y="0"/>
                </a:lnTo>
                <a:lnTo>
                  <a:pt x="735813" y="735814"/>
                </a:lnTo>
                <a:lnTo>
                  <a:pt x="0" y="735814"/>
                </a:lnTo>
                <a:lnTo>
                  <a:pt x="0" y="0"/>
                </a:lnTo>
                <a:close/>
              </a:path>
            </a:pathLst>
          </a:custGeom>
          <a:blipFill>
            <a:blip r:embed="rId2"/>
            <a:stretch>
              <a:fillRect/>
            </a:stretch>
          </a:blipFill>
        </p:spPr>
      </p:sp>
      <p:sp>
        <p:nvSpPr>
          <p:cNvPr id="18" name="Freeform 18"/>
          <p:cNvSpPr/>
          <p:nvPr/>
        </p:nvSpPr>
        <p:spPr>
          <a:xfrm>
            <a:off x="499875" y="5389213"/>
            <a:ext cx="735814" cy="735814"/>
          </a:xfrm>
          <a:custGeom>
            <a:avLst/>
            <a:gdLst/>
            <a:ahLst/>
            <a:cxnLst/>
            <a:rect l="l" t="t" r="r" b="b"/>
            <a:pathLst>
              <a:path w="735814" h="735814">
                <a:moveTo>
                  <a:pt x="0" y="0"/>
                </a:moveTo>
                <a:lnTo>
                  <a:pt x="735814" y="0"/>
                </a:lnTo>
                <a:lnTo>
                  <a:pt x="735814" y="735814"/>
                </a:lnTo>
                <a:lnTo>
                  <a:pt x="0" y="735814"/>
                </a:lnTo>
                <a:lnTo>
                  <a:pt x="0" y="0"/>
                </a:lnTo>
                <a:close/>
              </a:path>
            </a:pathLst>
          </a:custGeom>
          <a:blipFill>
            <a:blip r:embed="rId3"/>
            <a:stretch>
              <a:fillRect/>
            </a:stretch>
          </a:blipFill>
        </p:spPr>
      </p:sp>
      <p:sp>
        <p:nvSpPr>
          <p:cNvPr id="19" name="Freeform 19"/>
          <p:cNvSpPr/>
          <p:nvPr/>
        </p:nvSpPr>
        <p:spPr>
          <a:xfrm>
            <a:off x="556150" y="7222339"/>
            <a:ext cx="679539" cy="679539"/>
          </a:xfrm>
          <a:custGeom>
            <a:avLst/>
            <a:gdLst/>
            <a:ahLst/>
            <a:cxnLst/>
            <a:rect l="l" t="t" r="r" b="b"/>
            <a:pathLst>
              <a:path w="679539" h="679539">
                <a:moveTo>
                  <a:pt x="0" y="0"/>
                </a:moveTo>
                <a:lnTo>
                  <a:pt x="679539" y="0"/>
                </a:lnTo>
                <a:lnTo>
                  <a:pt x="679539" y="679538"/>
                </a:lnTo>
                <a:lnTo>
                  <a:pt x="0" y="679538"/>
                </a:lnTo>
                <a:lnTo>
                  <a:pt x="0" y="0"/>
                </a:lnTo>
                <a:close/>
              </a:path>
            </a:pathLst>
          </a:custGeom>
          <a:blipFill>
            <a:blip r:embed="rId4"/>
            <a:stretch>
              <a:fillRect/>
            </a:stretch>
          </a:blipFill>
        </p:spPr>
      </p:sp>
      <p:sp>
        <p:nvSpPr>
          <p:cNvPr id="20" name="Freeform 20"/>
          <p:cNvSpPr/>
          <p:nvPr/>
        </p:nvSpPr>
        <p:spPr>
          <a:xfrm>
            <a:off x="9834065" y="1365739"/>
            <a:ext cx="713304" cy="713304"/>
          </a:xfrm>
          <a:custGeom>
            <a:avLst/>
            <a:gdLst/>
            <a:ahLst/>
            <a:cxnLst/>
            <a:rect l="l" t="t" r="r" b="b"/>
            <a:pathLst>
              <a:path w="713304" h="713304">
                <a:moveTo>
                  <a:pt x="0" y="0"/>
                </a:moveTo>
                <a:lnTo>
                  <a:pt x="713304" y="0"/>
                </a:lnTo>
                <a:lnTo>
                  <a:pt x="713304" y="713304"/>
                </a:lnTo>
                <a:lnTo>
                  <a:pt x="0" y="713304"/>
                </a:lnTo>
                <a:lnTo>
                  <a:pt x="0" y="0"/>
                </a:lnTo>
                <a:close/>
              </a:path>
            </a:pathLst>
          </a:custGeom>
          <a:blipFill>
            <a:blip r:embed="rId5"/>
            <a:stretch>
              <a:fillRect/>
            </a:stretch>
          </a:blipFill>
        </p:spPr>
      </p:sp>
      <p:sp>
        <p:nvSpPr>
          <p:cNvPr id="21" name="TextBox 21"/>
          <p:cNvSpPr txBox="1"/>
          <p:nvPr/>
        </p:nvSpPr>
        <p:spPr>
          <a:xfrm>
            <a:off x="528013" y="2387196"/>
            <a:ext cx="10981585" cy="457200"/>
          </a:xfrm>
          <a:prstGeom prst="rect">
            <a:avLst/>
          </a:prstGeom>
        </p:spPr>
        <p:txBody>
          <a:bodyPr lIns="0" tIns="0" rIns="0" bIns="0" rtlCol="0" anchor="t">
            <a:spAutoFit/>
          </a:bodyPr>
          <a:lstStyle/>
          <a:p>
            <a:pPr marL="0" lvl="0" indent="0" algn="just">
              <a:lnSpc>
                <a:spcPts val="3600"/>
              </a:lnSpc>
              <a:spcBef>
                <a:spcPct val="0"/>
              </a:spcBef>
            </a:pPr>
            <a:r>
              <a:rPr lang="en-US" sz="3000" b="1">
                <a:solidFill>
                  <a:srgbClr val="000000"/>
                </a:solidFill>
                <a:latin typeface="IBM Plex Sans Bold"/>
                <a:ea typeface="IBM Plex Sans Bold"/>
                <a:cs typeface="IBM Plex Sans Bold"/>
                <a:sym typeface="IBM Plex Sans Bold"/>
              </a:rPr>
              <a:t>GET /api/cart </a:t>
            </a:r>
          </a:p>
        </p:txBody>
      </p:sp>
      <p:sp>
        <p:nvSpPr>
          <p:cNvPr id="22" name="TextBox 22"/>
          <p:cNvSpPr txBox="1"/>
          <p:nvPr/>
        </p:nvSpPr>
        <p:spPr>
          <a:xfrm>
            <a:off x="1671166" y="3666819"/>
            <a:ext cx="6527619" cy="485775"/>
          </a:xfrm>
          <a:prstGeom prst="rect">
            <a:avLst/>
          </a:prstGeom>
        </p:spPr>
        <p:txBody>
          <a:bodyPr lIns="0" tIns="0" rIns="0" bIns="0" rtlCol="0" anchor="t">
            <a:spAutoFit/>
          </a:bodyPr>
          <a:lstStyle/>
          <a:p>
            <a:pPr marL="0" lvl="1" indent="0" algn="l">
              <a:lnSpc>
                <a:spcPts val="3900"/>
              </a:lnSpc>
              <a:spcBef>
                <a:spcPct val="0"/>
              </a:spcBef>
            </a:pPr>
            <a:r>
              <a:rPr lang="en-US" sz="3000">
                <a:solidFill>
                  <a:srgbClr val="000000"/>
                </a:solidFill>
                <a:latin typeface="IBM Plex Sans"/>
                <a:ea typeface="IBM Plex Sans"/>
                <a:cs typeface="IBM Plex Sans"/>
                <a:sym typeface="IBM Plex Sans"/>
              </a:rPr>
              <a:t>Mô tả: Lấy thông tin giỏ hàng.</a:t>
            </a:r>
          </a:p>
        </p:txBody>
      </p:sp>
      <p:sp>
        <p:nvSpPr>
          <p:cNvPr id="23" name="TextBox 23"/>
          <p:cNvSpPr txBox="1"/>
          <p:nvPr/>
        </p:nvSpPr>
        <p:spPr>
          <a:xfrm>
            <a:off x="1661641" y="5499945"/>
            <a:ext cx="6267023" cy="485775"/>
          </a:xfrm>
          <a:prstGeom prst="rect">
            <a:avLst/>
          </a:prstGeom>
        </p:spPr>
        <p:txBody>
          <a:bodyPr lIns="0" tIns="0" rIns="0" bIns="0" rtlCol="0" anchor="t">
            <a:spAutoFit/>
          </a:bodyPr>
          <a:lstStyle/>
          <a:p>
            <a:pPr marL="0" lvl="1" indent="0" algn="l">
              <a:lnSpc>
                <a:spcPts val="3900"/>
              </a:lnSpc>
              <a:spcBef>
                <a:spcPct val="0"/>
              </a:spcBef>
            </a:pPr>
            <a:r>
              <a:rPr lang="en-US" sz="3000">
                <a:solidFill>
                  <a:srgbClr val="000000"/>
                </a:solidFill>
                <a:latin typeface="IBM Plex Sans"/>
                <a:ea typeface="IBM Plex Sans"/>
                <a:cs typeface="IBM Plex Sans"/>
                <a:sym typeface="IBM Plex Sans"/>
              </a:rPr>
              <a:t>Yêu cầu: Không có yêu cầu đặc biệt.</a:t>
            </a:r>
          </a:p>
        </p:txBody>
      </p:sp>
      <p:sp>
        <p:nvSpPr>
          <p:cNvPr id="24" name="TextBox 24"/>
          <p:cNvSpPr txBox="1"/>
          <p:nvPr/>
        </p:nvSpPr>
        <p:spPr>
          <a:xfrm>
            <a:off x="1661641" y="7328745"/>
            <a:ext cx="7218409" cy="485775"/>
          </a:xfrm>
          <a:prstGeom prst="rect">
            <a:avLst/>
          </a:prstGeom>
        </p:spPr>
        <p:txBody>
          <a:bodyPr lIns="0" tIns="0" rIns="0" bIns="0" rtlCol="0" anchor="t">
            <a:spAutoFit/>
          </a:bodyPr>
          <a:lstStyle/>
          <a:p>
            <a:pPr marL="0" lvl="1" indent="0" algn="l">
              <a:lnSpc>
                <a:spcPts val="3900"/>
              </a:lnSpc>
              <a:spcBef>
                <a:spcPct val="0"/>
              </a:spcBef>
            </a:pPr>
            <a:r>
              <a:rPr lang="en-US" sz="3000">
                <a:solidFill>
                  <a:srgbClr val="000000"/>
                </a:solidFill>
                <a:latin typeface="IBM Plex Sans"/>
                <a:ea typeface="IBM Plex Sans"/>
                <a:cs typeface="IBM Plex Sans"/>
                <a:sym typeface="IBM Plex Sans"/>
              </a:rPr>
              <a:t>Phản hồi: 200 OK, 404 Not Found.</a:t>
            </a:r>
          </a:p>
        </p:txBody>
      </p:sp>
      <p:sp>
        <p:nvSpPr>
          <p:cNvPr id="25" name="TextBox 25"/>
          <p:cNvSpPr txBox="1"/>
          <p:nvPr/>
        </p:nvSpPr>
        <p:spPr>
          <a:xfrm>
            <a:off x="11030172" y="1465216"/>
            <a:ext cx="5506951" cy="485775"/>
          </a:xfrm>
          <a:prstGeom prst="rect">
            <a:avLst/>
          </a:prstGeom>
        </p:spPr>
        <p:txBody>
          <a:bodyPr lIns="0" tIns="0" rIns="0" bIns="0" rtlCol="0" anchor="t">
            <a:spAutoFit/>
          </a:bodyPr>
          <a:lstStyle/>
          <a:p>
            <a:pPr marL="0" lvl="1" indent="0" algn="l">
              <a:lnSpc>
                <a:spcPts val="3900"/>
              </a:lnSpc>
              <a:spcBef>
                <a:spcPct val="0"/>
              </a:spcBef>
            </a:pPr>
            <a:r>
              <a:rPr lang="en-US" sz="3000" b="1">
                <a:solidFill>
                  <a:srgbClr val="000000"/>
                </a:solidFill>
                <a:latin typeface="IBM Plex Sans Bold"/>
                <a:ea typeface="IBM Plex Sans Bold"/>
                <a:cs typeface="IBM Plex Sans Bold"/>
                <a:sym typeface="IBM Plex Sans Bold"/>
              </a:rPr>
              <a:t>Ví dụ Request</a:t>
            </a:r>
          </a:p>
        </p:txBody>
      </p:sp>
      <p:sp>
        <p:nvSpPr>
          <p:cNvPr id="26" name="TextBox 26"/>
          <p:cNvSpPr txBox="1"/>
          <p:nvPr/>
        </p:nvSpPr>
        <p:spPr>
          <a:xfrm>
            <a:off x="10837432" y="3666819"/>
            <a:ext cx="6267023" cy="3457575"/>
          </a:xfrm>
          <a:prstGeom prst="rect">
            <a:avLst/>
          </a:prstGeom>
        </p:spPr>
        <p:txBody>
          <a:bodyPr lIns="0" tIns="0" rIns="0" bIns="0" rtlCol="0" anchor="t">
            <a:spAutoFit/>
          </a:bodyPr>
          <a:lstStyle/>
          <a:p>
            <a:pPr algn="l">
              <a:lnSpc>
                <a:spcPts val="3900"/>
              </a:lnSpc>
            </a:pPr>
            <a:r>
              <a:rPr lang="en-US" sz="3000" b="1">
                <a:solidFill>
                  <a:srgbClr val="FFFFFF"/>
                </a:solidFill>
                <a:latin typeface="IBM Plex Sans Bold"/>
                <a:ea typeface="IBM Plex Sans Bold"/>
                <a:cs typeface="IBM Plex Sans Bold"/>
                <a:sym typeface="IBM Plex Sans Bold"/>
              </a:rPr>
              <a:t>{</a:t>
            </a:r>
          </a:p>
          <a:p>
            <a:pPr algn="l">
              <a:lnSpc>
                <a:spcPts val="3900"/>
              </a:lnSpc>
            </a:pPr>
            <a:r>
              <a:rPr lang="en-US" sz="3000" b="1">
                <a:solidFill>
                  <a:srgbClr val="FFFFFF"/>
                </a:solidFill>
                <a:latin typeface="IBM Plex Sans Bold"/>
                <a:ea typeface="IBM Plex Sans Bold"/>
                <a:cs typeface="IBM Plex Sans Bold"/>
                <a:sym typeface="IBM Plex Sans Bold"/>
              </a:rPr>
              <a:t>  "name": "Smartwatch Updated",</a:t>
            </a:r>
          </a:p>
          <a:p>
            <a:pPr algn="l">
              <a:lnSpc>
                <a:spcPts val="3900"/>
              </a:lnSpc>
            </a:pPr>
            <a:r>
              <a:rPr lang="en-US" sz="3000" b="1">
                <a:solidFill>
                  <a:srgbClr val="FFFFFF"/>
                </a:solidFill>
                <a:latin typeface="IBM Plex Sans Bold"/>
                <a:ea typeface="IBM Plex Sans Bold"/>
                <a:cs typeface="IBM Plex Sans Bold"/>
                <a:sym typeface="IBM Plex Sans Bold"/>
              </a:rPr>
              <a:t>  "price": 180,</a:t>
            </a:r>
          </a:p>
          <a:p>
            <a:pPr algn="l">
              <a:lnSpc>
                <a:spcPts val="3900"/>
              </a:lnSpc>
            </a:pPr>
            <a:r>
              <a:rPr lang="en-US" sz="3000" b="1">
                <a:solidFill>
                  <a:srgbClr val="FFFFFF"/>
                </a:solidFill>
                <a:latin typeface="IBM Plex Sans Bold"/>
                <a:ea typeface="IBM Plex Sans Bold"/>
                <a:cs typeface="IBM Plex Sans Bold"/>
                <a:sym typeface="IBM Plex Sans Bold"/>
              </a:rPr>
              <a:t>  "description": "Đồng hồ thông minh thế hệ mới"</a:t>
            </a:r>
          </a:p>
          <a:p>
            <a:pPr algn="l">
              <a:lnSpc>
                <a:spcPts val="3900"/>
              </a:lnSpc>
            </a:pPr>
            <a:r>
              <a:rPr lang="en-US" sz="3000" b="1">
                <a:solidFill>
                  <a:srgbClr val="FFFFFF"/>
                </a:solidFill>
                <a:latin typeface="IBM Plex Sans Bold"/>
                <a:ea typeface="IBM Plex Sans Bold"/>
                <a:cs typeface="IBM Plex Sans Bold"/>
                <a:sym typeface="IBM Plex Sans Bold"/>
              </a:rPr>
              <a:t>}</a:t>
            </a:r>
          </a:p>
          <a:p>
            <a:pPr marL="0" lvl="1" indent="0" algn="l">
              <a:lnSpc>
                <a:spcPts val="3900"/>
              </a:lnSpc>
              <a:spcBef>
                <a:spcPct val="0"/>
              </a:spcBef>
            </a:pPr>
            <a:endParaRPr lang="en-US" sz="3000" b="1">
              <a:solidFill>
                <a:srgbClr val="FFFFFF"/>
              </a:solidFill>
              <a:latin typeface="IBM Plex Sans Bold"/>
              <a:ea typeface="IBM Plex Sans Bold"/>
              <a:cs typeface="IBM Plex Sans Bold"/>
              <a:sym typeface="IBM Plex Sans Bold"/>
            </a:endParaRPr>
          </a:p>
        </p:txBody>
      </p:sp>
      <p:sp>
        <p:nvSpPr>
          <p:cNvPr id="27" name="Freeform 27"/>
          <p:cNvSpPr/>
          <p:nvPr/>
        </p:nvSpPr>
        <p:spPr>
          <a:xfrm>
            <a:off x="10547369" y="2124260"/>
            <a:ext cx="7265719" cy="7265719"/>
          </a:xfrm>
          <a:custGeom>
            <a:avLst/>
            <a:gdLst/>
            <a:ahLst/>
            <a:cxnLst/>
            <a:rect l="l" t="t" r="r" b="b"/>
            <a:pathLst>
              <a:path w="7265719" h="7265719">
                <a:moveTo>
                  <a:pt x="0" y="0"/>
                </a:moveTo>
                <a:lnTo>
                  <a:pt x="7265719" y="0"/>
                </a:lnTo>
                <a:lnTo>
                  <a:pt x="7265719" y="7265719"/>
                </a:lnTo>
                <a:lnTo>
                  <a:pt x="0" y="726571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8" name="TextBox 28"/>
          <p:cNvSpPr txBox="1"/>
          <p:nvPr/>
        </p:nvSpPr>
        <p:spPr>
          <a:xfrm>
            <a:off x="12116321" y="2669532"/>
            <a:ext cx="4533738" cy="6537126"/>
          </a:xfrm>
          <a:prstGeom prst="rect">
            <a:avLst/>
          </a:prstGeom>
        </p:spPr>
        <p:txBody>
          <a:bodyPr lIns="0" tIns="0" rIns="0" bIns="0" rtlCol="0" anchor="t">
            <a:spAutoFit/>
          </a:bodyPr>
          <a:lstStyle/>
          <a:p>
            <a:pPr algn="l">
              <a:lnSpc>
                <a:spcPts val="5780"/>
              </a:lnSpc>
            </a:pPr>
            <a:r>
              <a:rPr lang="en-US" sz="4128">
                <a:solidFill>
                  <a:srgbClr val="000000"/>
                </a:solidFill>
                <a:latin typeface="Arimo"/>
                <a:ea typeface="Arimo"/>
                <a:cs typeface="Arimo"/>
                <a:sym typeface="Arimo"/>
              </a:rPr>
              <a:t>[</a:t>
            </a:r>
          </a:p>
          <a:p>
            <a:pPr algn="l">
              <a:lnSpc>
                <a:spcPts val="5780"/>
              </a:lnSpc>
            </a:pPr>
            <a:r>
              <a:rPr lang="en-US" sz="4128">
                <a:solidFill>
                  <a:srgbClr val="000000"/>
                </a:solidFill>
                <a:latin typeface="Arimo"/>
                <a:ea typeface="Arimo"/>
                <a:cs typeface="Arimo"/>
                <a:sym typeface="Arimo"/>
              </a:rPr>
              <a:t> {</a:t>
            </a:r>
          </a:p>
          <a:p>
            <a:pPr algn="l">
              <a:lnSpc>
                <a:spcPts val="5780"/>
              </a:lnSpc>
            </a:pPr>
            <a:r>
              <a:rPr lang="en-US" sz="4128">
                <a:solidFill>
                  <a:srgbClr val="000000"/>
                </a:solidFill>
                <a:latin typeface="Arimo"/>
                <a:ea typeface="Arimo"/>
                <a:cs typeface="Arimo"/>
                <a:sym typeface="Arimo"/>
              </a:rPr>
              <a:t>   "productId": 1,</a:t>
            </a:r>
          </a:p>
          <a:p>
            <a:pPr algn="l">
              <a:lnSpc>
                <a:spcPts val="5780"/>
              </a:lnSpc>
            </a:pPr>
            <a:r>
              <a:rPr lang="en-US" sz="4128">
                <a:solidFill>
                  <a:srgbClr val="000000"/>
                </a:solidFill>
                <a:latin typeface="Arimo"/>
                <a:ea typeface="Arimo"/>
                <a:cs typeface="Arimo"/>
                <a:sym typeface="Arimo"/>
              </a:rPr>
              <a:t>   "name": "Laptop",</a:t>
            </a:r>
          </a:p>
          <a:p>
            <a:pPr algn="l">
              <a:lnSpc>
                <a:spcPts val="5780"/>
              </a:lnSpc>
            </a:pPr>
            <a:r>
              <a:rPr lang="en-US" sz="4128">
                <a:solidFill>
                  <a:srgbClr val="000000"/>
                </a:solidFill>
                <a:latin typeface="Arimo"/>
                <a:ea typeface="Arimo"/>
                <a:cs typeface="Arimo"/>
                <a:sym typeface="Arimo"/>
              </a:rPr>
              <a:t>   "quantity": 2,</a:t>
            </a:r>
          </a:p>
          <a:p>
            <a:pPr algn="l">
              <a:lnSpc>
                <a:spcPts val="5780"/>
              </a:lnSpc>
            </a:pPr>
            <a:r>
              <a:rPr lang="en-US" sz="4128">
                <a:solidFill>
                  <a:srgbClr val="000000"/>
                </a:solidFill>
                <a:latin typeface="Arimo"/>
                <a:ea typeface="Arimo"/>
                <a:cs typeface="Arimo"/>
                <a:sym typeface="Arimo"/>
              </a:rPr>
              <a:t>   "price": 1000</a:t>
            </a:r>
          </a:p>
          <a:p>
            <a:pPr algn="l">
              <a:lnSpc>
                <a:spcPts val="5780"/>
              </a:lnSpc>
            </a:pPr>
            <a:r>
              <a:rPr lang="en-US" sz="4128">
                <a:solidFill>
                  <a:srgbClr val="000000"/>
                </a:solidFill>
                <a:latin typeface="Arimo"/>
                <a:ea typeface="Arimo"/>
                <a:cs typeface="Arimo"/>
                <a:sym typeface="Arimo"/>
              </a:rPr>
              <a:t> }</a:t>
            </a:r>
          </a:p>
          <a:p>
            <a:pPr algn="l">
              <a:lnSpc>
                <a:spcPts val="5780"/>
              </a:lnSpc>
            </a:pPr>
            <a:r>
              <a:rPr lang="en-US" sz="4128">
                <a:solidFill>
                  <a:srgbClr val="000000"/>
                </a:solidFill>
                <a:latin typeface="Arimo"/>
                <a:ea typeface="Arimo"/>
                <a:cs typeface="Arimo"/>
                <a:sym typeface="Arimo"/>
              </a:rPr>
              <a:t>]</a:t>
            </a:r>
          </a:p>
          <a:p>
            <a:pPr algn="l">
              <a:lnSpc>
                <a:spcPts val="5780"/>
              </a:lnSpc>
              <a:spcBef>
                <a:spcPct val="0"/>
              </a:spcBef>
            </a:pPr>
            <a:endParaRPr lang="en-US" sz="4128">
              <a:solidFill>
                <a:srgbClr val="000000"/>
              </a:solidFill>
              <a:latin typeface="Arimo"/>
              <a:ea typeface="Arimo"/>
              <a:cs typeface="Arimo"/>
              <a:sym typeface="Arimo"/>
            </a:endParaRPr>
          </a:p>
        </p:txBody>
      </p:sp>
    </p:spTree>
  </p:cSld>
  <p:clrMapOvr>
    <a:masterClrMapping/>
  </p:clrMapOvr>
  <p:transition spd="slow">
    <p:cove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64845" y="9633781"/>
            <a:ext cx="6436524" cy="1006526"/>
            <a:chOff x="0" y="0"/>
            <a:chExt cx="1695216" cy="265093"/>
          </a:xfrm>
        </p:grpSpPr>
        <p:sp>
          <p:nvSpPr>
            <p:cNvPr id="3" name="Freeform 3"/>
            <p:cNvSpPr/>
            <p:nvPr/>
          </p:nvSpPr>
          <p:spPr>
            <a:xfrm>
              <a:off x="0" y="0"/>
              <a:ext cx="1695216" cy="265093"/>
            </a:xfrm>
            <a:custGeom>
              <a:avLst/>
              <a:gdLst/>
              <a:ahLst/>
              <a:cxnLst/>
              <a:rect l="l" t="t" r="r" b="b"/>
              <a:pathLst>
                <a:path w="1695216" h="265093">
                  <a:moveTo>
                    <a:pt x="0" y="0"/>
                  </a:moveTo>
                  <a:lnTo>
                    <a:pt x="1695216" y="0"/>
                  </a:lnTo>
                  <a:lnTo>
                    <a:pt x="1695216" y="265093"/>
                  </a:lnTo>
                  <a:lnTo>
                    <a:pt x="0" y="265093"/>
                  </a:lnTo>
                  <a:close/>
                </a:path>
              </a:pathLst>
            </a:custGeom>
            <a:solidFill>
              <a:srgbClr val="5CC1E6"/>
            </a:solidFill>
          </p:spPr>
        </p:sp>
        <p:sp>
          <p:nvSpPr>
            <p:cNvPr id="4" name="TextBox 4"/>
            <p:cNvSpPr txBox="1"/>
            <p:nvPr/>
          </p:nvSpPr>
          <p:spPr>
            <a:xfrm>
              <a:off x="0" y="-47625"/>
              <a:ext cx="1695216" cy="312718"/>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2116321" y="9633781"/>
            <a:ext cx="6436524" cy="1006526"/>
            <a:chOff x="0" y="0"/>
            <a:chExt cx="1695216" cy="265093"/>
          </a:xfrm>
        </p:grpSpPr>
        <p:sp>
          <p:nvSpPr>
            <p:cNvPr id="6" name="Freeform 6"/>
            <p:cNvSpPr/>
            <p:nvPr/>
          </p:nvSpPr>
          <p:spPr>
            <a:xfrm>
              <a:off x="0" y="0"/>
              <a:ext cx="1695216" cy="265093"/>
            </a:xfrm>
            <a:custGeom>
              <a:avLst/>
              <a:gdLst/>
              <a:ahLst/>
              <a:cxnLst/>
              <a:rect l="l" t="t" r="r" b="b"/>
              <a:pathLst>
                <a:path w="1695216" h="265093">
                  <a:moveTo>
                    <a:pt x="0" y="0"/>
                  </a:moveTo>
                  <a:lnTo>
                    <a:pt x="1695216" y="0"/>
                  </a:lnTo>
                  <a:lnTo>
                    <a:pt x="1695216" y="265093"/>
                  </a:lnTo>
                  <a:lnTo>
                    <a:pt x="0" y="265093"/>
                  </a:lnTo>
                  <a:close/>
                </a:path>
              </a:pathLst>
            </a:custGeom>
            <a:solidFill>
              <a:srgbClr val="034B65"/>
            </a:solidFill>
          </p:spPr>
        </p:sp>
        <p:sp>
          <p:nvSpPr>
            <p:cNvPr id="7" name="TextBox 7"/>
            <p:cNvSpPr txBox="1"/>
            <p:nvPr/>
          </p:nvSpPr>
          <p:spPr>
            <a:xfrm>
              <a:off x="0" y="-47625"/>
              <a:ext cx="1695216" cy="312718"/>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6018805" y="9633781"/>
            <a:ext cx="6436524" cy="1006526"/>
            <a:chOff x="0" y="0"/>
            <a:chExt cx="1695216" cy="265093"/>
          </a:xfrm>
        </p:grpSpPr>
        <p:sp>
          <p:nvSpPr>
            <p:cNvPr id="9" name="Freeform 9"/>
            <p:cNvSpPr/>
            <p:nvPr/>
          </p:nvSpPr>
          <p:spPr>
            <a:xfrm>
              <a:off x="0" y="0"/>
              <a:ext cx="1695216" cy="265093"/>
            </a:xfrm>
            <a:custGeom>
              <a:avLst/>
              <a:gdLst/>
              <a:ahLst/>
              <a:cxnLst/>
              <a:rect l="l" t="t" r="r" b="b"/>
              <a:pathLst>
                <a:path w="1695216" h="265093">
                  <a:moveTo>
                    <a:pt x="0" y="0"/>
                  </a:moveTo>
                  <a:lnTo>
                    <a:pt x="1695216" y="0"/>
                  </a:lnTo>
                  <a:lnTo>
                    <a:pt x="1695216" y="265093"/>
                  </a:lnTo>
                  <a:lnTo>
                    <a:pt x="0" y="265093"/>
                  </a:lnTo>
                  <a:close/>
                </a:path>
              </a:pathLst>
            </a:custGeom>
            <a:solidFill>
              <a:srgbClr val="167DA2"/>
            </a:solidFill>
          </p:spPr>
        </p:sp>
        <p:sp>
          <p:nvSpPr>
            <p:cNvPr id="10" name="TextBox 10"/>
            <p:cNvSpPr txBox="1"/>
            <p:nvPr/>
          </p:nvSpPr>
          <p:spPr>
            <a:xfrm>
              <a:off x="0" y="-47625"/>
              <a:ext cx="1695216" cy="312718"/>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469927" y="1365739"/>
            <a:ext cx="8398591" cy="847097"/>
            <a:chOff x="0" y="0"/>
            <a:chExt cx="17246160" cy="1739479"/>
          </a:xfrm>
        </p:grpSpPr>
        <p:sp>
          <p:nvSpPr>
            <p:cNvPr id="12" name="Freeform 12"/>
            <p:cNvSpPr/>
            <p:nvPr/>
          </p:nvSpPr>
          <p:spPr>
            <a:xfrm>
              <a:off x="0" y="0"/>
              <a:ext cx="17246160" cy="1739479"/>
            </a:xfrm>
            <a:custGeom>
              <a:avLst/>
              <a:gdLst/>
              <a:ahLst/>
              <a:cxnLst/>
              <a:rect l="l" t="t" r="r" b="b"/>
              <a:pathLst>
                <a:path w="17246160" h="1739479">
                  <a:moveTo>
                    <a:pt x="203200" y="0"/>
                  </a:moveTo>
                  <a:lnTo>
                    <a:pt x="17246160" y="0"/>
                  </a:lnTo>
                  <a:lnTo>
                    <a:pt x="17042960" y="1739479"/>
                  </a:lnTo>
                  <a:lnTo>
                    <a:pt x="0" y="1739479"/>
                  </a:lnTo>
                  <a:lnTo>
                    <a:pt x="203200" y="0"/>
                  </a:lnTo>
                  <a:close/>
                </a:path>
              </a:pathLst>
            </a:custGeom>
            <a:solidFill>
              <a:srgbClr val="167DA2"/>
            </a:solidFill>
          </p:spPr>
        </p:sp>
        <p:sp>
          <p:nvSpPr>
            <p:cNvPr id="13" name="TextBox 13"/>
            <p:cNvSpPr txBox="1"/>
            <p:nvPr/>
          </p:nvSpPr>
          <p:spPr>
            <a:xfrm>
              <a:off x="101600" y="-47625"/>
              <a:ext cx="17042960" cy="1787104"/>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1137668" y="1139964"/>
            <a:ext cx="7798054" cy="847097"/>
            <a:chOff x="0" y="0"/>
            <a:chExt cx="16012981" cy="1739479"/>
          </a:xfrm>
        </p:grpSpPr>
        <p:sp>
          <p:nvSpPr>
            <p:cNvPr id="15" name="Freeform 15"/>
            <p:cNvSpPr/>
            <p:nvPr/>
          </p:nvSpPr>
          <p:spPr>
            <a:xfrm>
              <a:off x="0" y="0"/>
              <a:ext cx="16012981" cy="1739479"/>
            </a:xfrm>
            <a:custGeom>
              <a:avLst/>
              <a:gdLst/>
              <a:ahLst/>
              <a:cxnLst/>
              <a:rect l="l" t="t" r="r" b="b"/>
              <a:pathLst>
                <a:path w="16012981" h="1739479">
                  <a:moveTo>
                    <a:pt x="203200" y="0"/>
                  </a:moveTo>
                  <a:lnTo>
                    <a:pt x="16012981" y="0"/>
                  </a:lnTo>
                  <a:lnTo>
                    <a:pt x="15809781" y="1739479"/>
                  </a:lnTo>
                  <a:lnTo>
                    <a:pt x="0" y="1739479"/>
                  </a:lnTo>
                  <a:lnTo>
                    <a:pt x="203200" y="0"/>
                  </a:lnTo>
                  <a:close/>
                </a:path>
              </a:pathLst>
            </a:custGeom>
            <a:solidFill>
              <a:srgbClr val="5CC1E6"/>
            </a:solidFill>
          </p:spPr>
        </p:sp>
        <p:sp>
          <p:nvSpPr>
            <p:cNvPr id="16" name="TextBox 16"/>
            <p:cNvSpPr txBox="1"/>
            <p:nvPr/>
          </p:nvSpPr>
          <p:spPr>
            <a:xfrm>
              <a:off x="101600" y="-47625"/>
              <a:ext cx="15809781" cy="1787104"/>
            </a:xfrm>
            <a:prstGeom prst="rect">
              <a:avLst/>
            </a:prstGeom>
          </p:spPr>
          <p:txBody>
            <a:bodyPr lIns="50800" tIns="50800" rIns="50800" bIns="50800" rtlCol="0" anchor="ctr"/>
            <a:lstStyle/>
            <a:p>
              <a:pPr algn="ctr">
                <a:lnSpc>
                  <a:spcPts val="2659"/>
                </a:lnSpc>
              </a:pPr>
              <a:endParaRPr/>
            </a:p>
          </p:txBody>
        </p:sp>
      </p:grpSp>
      <p:sp>
        <p:nvSpPr>
          <p:cNvPr id="17" name="Freeform 17"/>
          <p:cNvSpPr/>
          <p:nvPr/>
        </p:nvSpPr>
        <p:spPr>
          <a:xfrm>
            <a:off x="528013" y="3556087"/>
            <a:ext cx="735814" cy="735814"/>
          </a:xfrm>
          <a:custGeom>
            <a:avLst/>
            <a:gdLst/>
            <a:ahLst/>
            <a:cxnLst/>
            <a:rect l="l" t="t" r="r" b="b"/>
            <a:pathLst>
              <a:path w="735814" h="735814">
                <a:moveTo>
                  <a:pt x="0" y="0"/>
                </a:moveTo>
                <a:lnTo>
                  <a:pt x="735813" y="0"/>
                </a:lnTo>
                <a:lnTo>
                  <a:pt x="735813" y="735814"/>
                </a:lnTo>
                <a:lnTo>
                  <a:pt x="0" y="735814"/>
                </a:lnTo>
                <a:lnTo>
                  <a:pt x="0" y="0"/>
                </a:lnTo>
                <a:close/>
              </a:path>
            </a:pathLst>
          </a:custGeom>
          <a:blipFill>
            <a:blip r:embed="rId2"/>
            <a:stretch>
              <a:fillRect/>
            </a:stretch>
          </a:blipFill>
        </p:spPr>
      </p:sp>
      <p:sp>
        <p:nvSpPr>
          <p:cNvPr id="18" name="Freeform 18"/>
          <p:cNvSpPr/>
          <p:nvPr/>
        </p:nvSpPr>
        <p:spPr>
          <a:xfrm>
            <a:off x="499875" y="5389213"/>
            <a:ext cx="735814" cy="735814"/>
          </a:xfrm>
          <a:custGeom>
            <a:avLst/>
            <a:gdLst/>
            <a:ahLst/>
            <a:cxnLst/>
            <a:rect l="l" t="t" r="r" b="b"/>
            <a:pathLst>
              <a:path w="735814" h="735814">
                <a:moveTo>
                  <a:pt x="0" y="0"/>
                </a:moveTo>
                <a:lnTo>
                  <a:pt x="735814" y="0"/>
                </a:lnTo>
                <a:lnTo>
                  <a:pt x="735814" y="735814"/>
                </a:lnTo>
                <a:lnTo>
                  <a:pt x="0" y="735814"/>
                </a:lnTo>
                <a:lnTo>
                  <a:pt x="0" y="0"/>
                </a:lnTo>
                <a:close/>
              </a:path>
            </a:pathLst>
          </a:custGeom>
          <a:blipFill>
            <a:blip r:embed="rId3"/>
            <a:stretch>
              <a:fillRect/>
            </a:stretch>
          </a:blipFill>
        </p:spPr>
      </p:sp>
      <p:sp>
        <p:nvSpPr>
          <p:cNvPr id="19" name="Freeform 19"/>
          <p:cNvSpPr/>
          <p:nvPr/>
        </p:nvSpPr>
        <p:spPr>
          <a:xfrm>
            <a:off x="556150" y="7222339"/>
            <a:ext cx="679539" cy="679539"/>
          </a:xfrm>
          <a:custGeom>
            <a:avLst/>
            <a:gdLst/>
            <a:ahLst/>
            <a:cxnLst/>
            <a:rect l="l" t="t" r="r" b="b"/>
            <a:pathLst>
              <a:path w="679539" h="679539">
                <a:moveTo>
                  <a:pt x="0" y="0"/>
                </a:moveTo>
                <a:lnTo>
                  <a:pt x="679539" y="0"/>
                </a:lnTo>
                <a:lnTo>
                  <a:pt x="679539" y="679538"/>
                </a:lnTo>
                <a:lnTo>
                  <a:pt x="0" y="679538"/>
                </a:lnTo>
                <a:lnTo>
                  <a:pt x="0" y="0"/>
                </a:lnTo>
                <a:close/>
              </a:path>
            </a:pathLst>
          </a:custGeom>
          <a:blipFill>
            <a:blip r:embed="rId4"/>
            <a:stretch>
              <a:fillRect/>
            </a:stretch>
          </a:blipFill>
        </p:spPr>
      </p:sp>
      <p:sp>
        <p:nvSpPr>
          <p:cNvPr id="20" name="Freeform 20"/>
          <p:cNvSpPr/>
          <p:nvPr/>
        </p:nvSpPr>
        <p:spPr>
          <a:xfrm>
            <a:off x="9834065" y="1365739"/>
            <a:ext cx="713304" cy="713304"/>
          </a:xfrm>
          <a:custGeom>
            <a:avLst/>
            <a:gdLst/>
            <a:ahLst/>
            <a:cxnLst/>
            <a:rect l="l" t="t" r="r" b="b"/>
            <a:pathLst>
              <a:path w="713304" h="713304">
                <a:moveTo>
                  <a:pt x="0" y="0"/>
                </a:moveTo>
                <a:lnTo>
                  <a:pt x="713304" y="0"/>
                </a:lnTo>
                <a:lnTo>
                  <a:pt x="713304" y="713304"/>
                </a:lnTo>
                <a:lnTo>
                  <a:pt x="0" y="713304"/>
                </a:lnTo>
                <a:lnTo>
                  <a:pt x="0" y="0"/>
                </a:lnTo>
                <a:close/>
              </a:path>
            </a:pathLst>
          </a:custGeom>
          <a:blipFill>
            <a:blip r:embed="rId5"/>
            <a:stretch>
              <a:fillRect/>
            </a:stretch>
          </a:blipFill>
        </p:spPr>
      </p:sp>
      <p:sp>
        <p:nvSpPr>
          <p:cNvPr id="21" name="TextBox 21"/>
          <p:cNvSpPr txBox="1"/>
          <p:nvPr/>
        </p:nvSpPr>
        <p:spPr>
          <a:xfrm>
            <a:off x="528013" y="2387196"/>
            <a:ext cx="10981585" cy="457200"/>
          </a:xfrm>
          <a:prstGeom prst="rect">
            <a:avLst/>
          </a:prstGeom>
        </p:spPr>
        <p:txBody>
          <a:bodyPr lIns="0" tIns="0" rIns="0" bIns="0" rtlCol="0" anchor="t">
            <a:spAutoFit/>
          </a:bodyPr>
          <a:lstStyle/>
          <a:p>
            <a:pPr marL="0" lvl="0" indent="0" algn="just">
              <a:lnSpc>
                <a:spcPts val="3600"/>
              </a:lnSpc>
              <a:spcBef>
                <a:spcPct val="0"/>
              </a:spcBef>
            </a:pPr>
            <a:r>
              <a:rPr lang="en-US" sz="3000" b="1">
                <a:solidFill>
                  <a:srgbClr val="000000"/>
                </a:solidFill>
                <a:latin typeface="IBM Plex Sans Bold"/>
                <a:ea typeface="IBM Plex Sans Bold"/>
                <a:cs typeface="IBM Plex Sans Bold"/>
                <a:sym typeface="IBM Plex Sans Bold"/>
              </a:rPr>
              <a:t>DELETE /api/cart/{productId} </a:t>
            </a:r>
          </a:p>
        </p:txBody>
      </p:sp>
      <p:sp>
        <p:nvSpPr>
          <p:cNvPr id="22" name="TextBox 22"/>
          <p:cNvSpPr txBox="1"/>
          <p:nvPr/>
        </p:nvSpPr>
        <p:spPr>
          <a:xfrm>
            <a:off x="1671166" y="3666819"/>
            <a:ext cx="6527619" cy="485775"/>
          </a:xfrm>
          <a:prstGeom prst="rect">
            <a:avLst/>
          </a:prstGeom>
        </p:spPr>
        <p:txBody>
          <a:bodyPr lIns="0" tIns="0" rIns="0" bIns="0" rtlCol="0" anchor="t">
            <a:spAutoFit/>
          </a:bodyPr>
          <a:lstStyle/>
          <a:p>
            <a:pPr marL="0" lvl="1" indent="0" algn="l">
              <a:lnSpc>
                <a:spcPts val="3900"/>
              </a:lnSpc>
              <a:spcBef>
                <a:spcPct val="0"/>
              </a:spcBef>
            </a:pPr>
            <a:r>
              <a:rPr lang="en-US" sz="3000">
                <a:solidFill>
                  <a:srgbClr val="000000"/>
                </a:solidFill>
                <a:latin typeface="IBM Plex Sans"/>
                <a:ea typeface="IBM Plex Sans"/>
                <a:cs typeface="IBM Plex Sans"/>
                <a:sym typeface="IBM Plex Sans"/>
              </a:rPr>
              <a:t>Mô tả: Xóa sản phẩm khỏi giỏ hàng.</a:t>
            </a:r>
          </a:p>
        </p:txBody>
      </p:sp>
      <p:sp>
        <p:nvSpPr>
          <p:cNvPr id="23" name="TextBox 23"/>
          <p:cNvSpPr txBox="1"/>
          <p:nvPr/>
        </p:nvSpPr>
        <p:spPr>
          <a:xfrm>
            <a:off x="1661641" y="5499945"/>
            <a:ext cx="6267023" cy="485775"/>
          </a:xfrm>
          <a:prstGeom prst="rect">
            <a:avLst/>
          </a:prstGeom>
        </p:spPr>
        <p:txBody>
          <a:bodyPr lIns="0" tIns="0" rIns="0" bIns="0" rtlCol="0" anchor="t">
            <a:spAutoFit/>
          </a:bodyPr>
          <a:lstStyle/>
          <a:p>
            <a:pPr marL="0" lvl="1" indent="0" algn="l">
              <a:lnSpc>
                <a:spcPts val="3900"/>
              </a:lnSpc>
              <a:spcBef>
                <a:spcPct val="0"/>
              </a:spcBef>
            </a:pPr>
            <a:r>
              <a:rPr lang="en-US" sz="3000">
                <a:solidFill>
                  <a:srgbClr val="000000"/>
                </a:solidFill>
                <a:latin typeface="IBM Plex Sans"/>
                <a:ea typeface="IBM Plex Sans"/>
                <a:cs typeface="IBM Plex Sans"/>
                <a:sym typeface="IBM Plex Sans"/>
              </a:rPr>
              <a:t>Yêu cầu: productId.</a:t>
            </a:r>
          </a:p>
        </p:txBody>
      </p:sp>
      <p:sp>
        <p:nvSpPr>
          <p:cNvPr id="24" name="TextBox 24"/>
          <p:cNvSpPr txBox="1"/>
          <p:nvPr/>
        </p:nvSpPr>
        <p:spPr>
          <a:xfrm>
            <a:off x="1661641" y="7328745"/>
            <a:ext cx="7218409" cy="485775"/>
          </a:xfrm>
          <a:prstGeom prst="rect">
            <a:avLst/>
          </a:prstGeom>
        </p:spPr>
        <p:txBody>
          <a:bodyPr lIns="0" tIns="0" rIns="0" bIns="0" rtlCol="0" anchor="t">
            <a:spAutoFit/>
          </a:bodyPr>
          <a:lstStyle/>
          <a:p>
            <a:pPr marL="0" lvl="1" indent="0" algn="l">
              <a:lnSpc>
                <a:spcPts val="3900"/>
              </a:lnSpc>
              <a:spcBef>
                <a:spcPct val="0"/>
              </a:spcBef>
            </a:pPr>
            <a:r>
              <a:rPr lang="en-US" sz="3000">
                <a:solidFill>
                  <a:srgbClr val="000000"/>
                </a:solidFill>
                <a:latin typeface="IBM Plex Sans"/>
                <a:ea typeface="IBM Plex Sans"/>
                <a:cs typeface="IBM Plex Sans"/>
                <a:sym typeface="IBM Plex Sans"/>
              </a:rPr>
              <a:t>Phản hồi: 200 OK, 404 Not Found.</a:t>
            </a:r>
          </a:p>
        </p:txBody>
      </p:sp>
      <p:sp>
        <p:nvSpPr>
          <p:cNvPr id="25" name="TextBox 25"/>
          <p:cNvSpPr txBox="1"/>
          <p:nvPr/>
        </p:nvSpPr>
        <p:spPr>
          <a:xfrm>
            <a:off x="11030172" y="1465216"/>
            <a:ext cx="5506951" cy="485775"/>
          </a:xfrm>
          <a:prstGeom prst="rect">
            <a:avLst/>
          </a:prstGeom>
        </p:spPr>
        <p:txBody>
          <a:bodyPr lIns="0" tIns="0" rIns="0" bIns="0" rtlCol="0" anchor="t">
            <a:spAutoFit/>
          </a:bodyPr>
          <a:lstStyle/>
          <a:p>
            <a:pPr marL="0" lvl="1" indent="0" algn="l">
              <a:lnSpc>
                <a:spcPts val="3900"/>
              </a:lnSpc>
              <a:spcBef>
                <a:spcPct val="0"/>
              </a:spcBef>
            </a:pPr>
            <a:r>
              <a:rPr lang="en-US" sz="3000" b="1">
                <a:solidFill>
                  <a:srgbClr val="000000"/>
                </a:solidFill>
                <a:latin typeface="IBM Plex Sans Bold"/>
                <a:ea typeface="IBM Plex Sans Bold"/>
                <a:cs typeface="IBM Plex Sans Bold"/>
                <a:sym typeface="IBM Plex Sans Bold"/>
              </a:rPr>
              <a:t>Ví dụ Request</a:t>
            </a:r>
          </a:p>
        </p:txBody>
      </p:sp>
      <p:sp>
        <p:nvSpPr>
          <p:cNvPr id="26" name="TextBox 26"/>
          <p:cNvSpPr txBox="1"/>
          <p:nvPr/>
        </p:nvSpPr>
        <p:spPr>
          <a:xfrm>
            <a:off x="10837432" y="3666819"/>
            <a:ext cx="6267023" cy="3457575"/>
          </a:xfrm>
          <a:prstGeom prst="rect">
            <a:avLst/>
          </a:prstGeom>
        </p:spPr>
        <p:txBody>
          <a:bodyPr lIns="0" tIns="0" rIns="0" bIns="0" rtlCol="0" anchor="t">
            <a:spAutoFit/>
          </a:bodyPr>
          <a:lstStyle/>
          <a:p>
            <a:pPr algn="l">
              <a:lnSpc>
                <a:spcPts val="3900"/>
              </a:lnSpc>
            </a:pPr>
            <a:r>
              <a:rPr lang="en-US" sz="3000" b="1">
                <a:solidFill>
                  <a:srgbClr val="FFFFFF"/>
                </a:solidFill>
                <a:latin typeface="IBM Plex Sans Bold"/>
                <a:ea typeface="IBM Plex Sans Bold"/>
                <a:cs typeface="IBM Plex Sans Bold"/>
                <a:sym typeface="IBM Plex Sans Bold"/>
              </a:rPr>
              <a:t>{</a:t>
            </a:r>
          </a:p>
          <a:p>
            <a:pPr algn="l">
              <a:lnSpc>
                <a:spcPts val="3900"/>
              </a:lnSpc>
            </a:pPr>
            <a:r>
              <a:rPr lang="en-US" sz="3000" b="1">
                <a:solidFill>
                  <a:srgbClr val="FFFFFF"/>
                </a:solidFill>
                <a:latin typeface="IBM Plex Sans Bold"/>
                <a:ea typeface="IBM Plex Sans Bold"/>
                <a:cs typeface="IBM Plex Sans Bold"/>
                <a:sym typeface="IBM Plex Sans Bold"/>
              </a:rPr>
              <a:t>  "name": "Smartwatch Updated",</a:t>
            </a:r>
          </a:p>
          <a:p>
            <a:pPr algn="l">
              <a:lnSpc>
                <a:spcPts val="3900"/>
              </a:lnSpc>
            </a:pPr>
            <a:r>
              <a:rPr lang="en-US" sz="3000" b="1">
                <a:solidFill>
                  <a:srgbClr val="FFFFFF"/>
                </a:solidFill>
                <a:latin typeface="IBM Plex Sans Bold"/>
                <a:ea typeface="IBM Plex Sans Bold"/>
                <a:cs typeface="IBM Plex Sans Bold"/>
                <a:sym typeface="IBM Plex Sans Bold"/>
              </a:rPr>
              <a:t>  "price": 180,</a:t>
            </a:r>
          </a:p>
          <a:p>
            <a:pPr algn="l">
              <a:lnSpc>
                <a:spcPts val="3900"/>
              </a:lnSpc>
            </a:pPr>
            <a:r>
              <a:rPr lang="en-US" sz="3000" b="1">
                <a:solidFill>
                  <a:srgbClr val="FFFFFF"/>
                </a:solidFill>
                <a:latin typeface="IBM Plex Sans Bold"/>
                <a:ea typeface="IBM Plex Sans Bold"/>
                <a:cs typeface="IBM Plex Sans Bold"/>
                <a:sym typeface="IBM Plex Sans Bold"/>
              </a:rPr>
              <a:t>  "description": "Đồng hồ thông minh thế hệ mới"</a:t>
            </a:r>
          </a:p>
          <a:p>
            <a:pPr algn="l">
              <a:lnSpc>
                <a:spcPts val="3900"/>
              </a:lnSpc>
            </a:pPr>
            <a:r>
              <a:rPr lang="en-US" sz="3000" b="1">
                <a:solidFill>
                  <a:srgbClr val="FFFFFF"/>
                </a:solidFill>
                <a:latin typeface="IBM Plex Sans Bold"/>
                <a:ea typeface="IBM Plex Sans Bold"/>
                <a:cs typeface="IBM Plex Sans Bold"/>
                <a:sym typeface="IBM Plex Sans Bold"/>
              </a:rPr>
              <a:t>}</a:t>
            </a:r>
          </a:p>
          <a:p>
            <a:pPr marL="0" lvl="1" indent="0" algn="l">
              <a:lnSpc>
                <a:spcPts val="3900"/>
              </a:lnSpc>
              <a:spcBef>
                <a:spcPct val="0"/>
              </a:spcBef>
            </a:pPr>
            <a:endParaRPr lang="en-US" sz="3000" b="1">
              <a:solidFill>
                <a:srgbClr val="FFFFFF"/>
              </a:solidFill>
              <a:latin typeface="IBM Plex Sans Bold"/>
              <a:ea typeface="IBM Plex Sans Bold"/>
              <a:cs typeface="IBM Plex Sans Bold"/>
              <a:sym typeface="IBM Plex Sans Bold"/>
            </a:endParaRPr>
          </a:p>
        </p:txBody>
      </p:sp>
      <p:sp>
        <p:nvSpPr>
          <p:cNvPr id="27" name="Freeform 27"/>
          <p:cNvSpPr/>
          <p:nvPr/>
        </p:nvSpPr>
        <p:spPr>
          <a:xfrm>
            <a:off x="10547369" y="2124260"/>
            <a:ext cx="7265719" cy="7265719"/>
          </a:xfrm>
          <a:custGeom>
            <a:avLst/>
            <a:gdLst/>
            <a:ahLst/>
            <a:cxnLst/>
            <a:rect l="l" t="t" r="r" b="b"/>
            <a:pathLst>
              <a:path w="7265719" h="7265719">
                <a:moveTo>
                  <a:pt x="0" y="0"/>
                </a:moveTo>
                <a:lnTo>
                  <a:pt x="7265719" y="0"/>
                </a:lnTo>
                <a:lnTo>
                  <a:pt x="7265719" y="7265719"/>
                </a:lnTo>
                <a:lnTo>
                  <a:pt x="0" y="726571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8" name="TextBox 28"/>
          <p:cNvSpPr txBox="1"/>
          <p:nvPr/>
        </p:nvSpPr>
        <p:spPr>
          <a:xfrm>
            <a:off x="11901941" y="4187058"/>
            <a:ext cx="3286962" cy="3627462"/>
          </a:xfrm>
          <a:prstGeom prst="rect">
            <a:avLst/>
          </a:prstGeom>
        </p:spPr>
        <p:txBody>
          <a:bodyPr lIns="0" tIns="0" rIns="0" bIns="0" rtlCol="0" anchor="t">
            <a:spAutoFit/>
          </a:bodyPr>
          <a:lstStyle/>
          <a:p>
            <a:pPr algn="l">
              <a:lnSpc>
                <a:spcPts val="5780"/>
              </a:lnSpc>
            </a:pPr>
            <a:r>
              <a:rPr lang="en-US" sz="4128">
                <a:solidFill>
                  <a:srgbClr val="000000"/>
                </a:solidFill>
                <a:latin typeface="Arimo"/>
                <a:ea typeface="Arimo"/>
                <a:cs typeface="Arimo"/>
                <a:sym typeface="Arimo"/>
              </a:rPr>
              <a:t>{</a:t>
            </a:r>
          </a:p>
          <a:p>
            <a:pPr algn="l">
              <a:lnSpc>
                <a:spcPts val="5780"/>
              </a:lnSpc>
            </a:pPr>
            <a:r>
              <a:rPr lang="en-US" sz="4128">
                <a:solidFill>
                  <a:srgbClr val="000000"/>
                </a:solidFill>
                <a:latin typeface="Arimo"/>
                <a:ea typeface="Arimo"/>
                <a:cs typeface="Arimo"/>
                <a:sym typeface="Arimo"/>
              </a:rPr>
              <a:t> "productId": 1</a:t>
            </a:r>
          </a:p>
          <a:p>
            <a:pPr algn="l">
              <a:lnSpc>
                <a:spcPts val="5780"/>
              </a:lnSpc>
            </a:pPr>
            <a:r>
              <a:rPr lang="en-US" sz="4128">
                <a:solidFill>
                  <a:srgbClr val="000000"/>
                </a:solidFill>
                <a:latin typeface="Arimo"/>
                <a:ea typeface="Arimo"/>
                <a:cs typeface="Arimo"/>
                <a:sym typeface="Arimo"/>
              </a:rPr>
              <a:t>}</a:t>
            </a:r>
          </a:p>
          <a:p>
            <a:pPr algn="l">
              <a:lnSpc>
                <a:spcPts val="5780"/>
              </a:lnSpc>
            </a:pPr>
            <a:endParaRPr lang="en-US" sz="4128">
              <a:solidFill>
                <a:srgbClr val="000000"/>
              </a:solidFill>
              <a:latin typeface="Arimo"/>
              <a:ea typeface="Arimo"/>
              <a:cs typeface="Arimo"/>
              <a:sym typeface="Arimo"/>
            </a:endParaRPr>
          </a:p>
          <a:p>
            <a:pPr algn="l">
              <a:lnSpc>
                <a:spcPts val="5780"/>
              </a:lnSpc>
              <a:spcBef>
                <a:spcPct val="0"/>
              </a:spcBef>
            </a:pPr>
            <a:endParaRPr lang="en-US" sz="4128">
              <a:solidFill>
                <a:srgbClr val="000000"/>
              </a:solidFill>
              <a:latin typeface="Arimo"/>
              <a:ea typeface="Arimo"/>
              <a:cs typeface="Arimo"/>
              <a:sym typeface="Arimo"/>
            </a:endParaRPr>
          </a:p>
        </p:txBody>
      </p:sp>
    </p:spTree>
  </p:cSld>
  <p:clrMapOvr>
    <a:masterClrMapping/>
  </p:clrMapOvr>
  <p:transition spd="slow">
    <p:cove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419441" y="2755900"/>
            <a:ext cx="7339851" cy="7339851"/>
          </a:xfrm>
          <a:custGeom>
            <a:avLst/>
            <a:gdLst/>
            <a:ahLst/>
            <a:cxnLst/>
            <a:rect l="l" t="t" r="r" b="b"/>
            <a:pathLst>
              <a:path w="7339851" h="7339851">
                <a:moveTo>
                  <a:pt x="0" y="0"/>
                </a:moveTo>
                <a:lnTo>
                  <a:pt x="7339851" y="0"/>
                </a:lnTo>
                <a:lnTo>
                  <a:pt x="7339851" y="7339851"/>
                </a:lnTo>
                <a:lnTo>
                  <a:pt x="0" y="7339851"/>
                </a:lnTo>
                <a:lnTo>
                  <a:pt x="0" y="0"/>
                </a:lnTo>
                <a:close/>
              </a:path>
            </a:pathLst>
          </a:custGeom>
          <a:blipFill>
            <a:blip r:embed="rId2">
              <a:alphaModFix amt="49000"/>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588207" y="3093920"/>
            <a:ext cx="1324556" cy="1324556"/>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0EAFF"/>
            </a:solidFill>
          </p:spPr>
        </p:sp>
        <p:sp>
          <p:nvSpPr>
            <p:cNvPr id="5" name="TextBox 5"/>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6" name="TextBox 6"/>
          <p:cNvSpPr txBox="1"/>
          <p:nvPr/>
        </p:nvSpPr>
        <p:spPr>
          <a:xfrm>
            <a:off x="588207" y="4642640"/>
            <a:ext cx="9704192" cy="3489325"/>
          </a:xfrm>
          <a:prstGeom prst="rect">
            <a:avLst/>
          </a:prstGeom>
        </p:spPr>
        <p:txBody>
          <a:bodyPr lIns="0" tIns="0" rIns="0" bIns="0" rtlCol="0" anchor="t">
            <a:spAutoFit/>
          </a:bodyPr>
          <a:lstStyle/>
          <a:p>
            <a:pPr marL="863599" lvl="1" indent="-431800" algn="l">
              <a:lnSpc>
                <a:spcPts val="5599"/>
              </a:lnSpc>
              <a:buFont typeface="Arial"/>
              <a:buChar char="•"/>
            </a:pPr>
            <a:r>
              <a:rPr lang="en-US" sz="3999" b="1">
                <a:solidFill>
                  <a:srgbClr val="19486E"/>
                </a:solidFill>
                <a:latin typeface="Montserrat Bold"/>
                <a:ea typeface="Montserrat Bold"/>
                <a:cs typeface="Montserrat Bold"/>
                <a:sym typeface="Montserrat Bold"/>
              </a:rPr>
              <a:t>Tạo đơn hàng mới.</a:t>
            </a:r>
          </a:p>
          <a:p>
            <a:pPr marL="863599" lvl="1" indent="-431800" algn="l">
              <a:lnSpc>
                <a:spcPts val="5599"/>
              </a:lnSpc>
              <a:buFont typeface="Arial"/>
              <a:buChar char="•"/>
            </a:pPr>
            <a:r>
              <a:rPr lang="en-US" sz="3999" b="1">
                <a:solidFill>
                  <a:srgbClr val="19486E"/>
                </a:solidFill>
                <a:latin typeface="Montserrat Bold"/>
                <a:ea typeface="Montserrat Bold"/>
                <a:cs typeface="Montserrat Bold"/>
                <a:sym typeface="Montserrat Bold"/>
              </a:rPr>
              <a:t>Lấy danh sách đơn hàng.</a:t>
            </a:r>
          </a:p>
          <a:p>
            <a:pPr marL="863599" lvl="1" indent="-431800" algn="l">
              <a:lnSpc>
                <a:spcPts val="5599"/>
              </a:lnSpc>
              <a:buFont typeface="Arial"/>
              <a:buChar char="•"/>
            </a:pPr>
            <a:r>
              <a:rPr lang="en-US" sz="3999" b="1">
                <a:solidFill>
                  <a:srgbClr val="19486E"/>
                </a:solidFill>
                <a:latin typeface="Montserrat Bold"/>
                <a:ea typeface="Montserrat Bold"/>
                <a:cs typeface="Montserrat Bold"/>
                <a:sym typeface="Montserrat Bold"/>
              </a:rPr>
              <a:t>Lấy chi tiết đơn hàng.</a:t>
            </a:r>
          </a:p>
          <a:p>
            <a:pPr marL="863599" lvl="1" indent="-431800" algn="l">
              <a:lnSpc>
                <a:spcPts val="5599"/>
              </a:lnSpc>
              <a:buFont typeface="Arial"/>
              <a:buChar char="•"/>
            </a:pPr>
            <a:r>
              <a:rPr lang="en-US" sz="3999" b="1">
                <a:solidFill>
                  <a:srgbClr val="19486E"/>
                </a:solidFill>
                <a:latin typeface="Montserrat Bold"/>
                <a:ea typeface="Montserrat Bold"/>
                <a:cs typeface="Montserrat Bold"/>
                <a:sym typeface="Montserrat Bold"/>
              </a:rPr>
              <a:t>Cập nhật trạng thái đơn hàng.</a:t>
            </a:r>
          </a:p>
          <a:p>
            <a:pPr algn="l">
              <a:lnSpc>
                <a:spcPts val="5599"/>
              </a:lnSpc>
            </a:pPr>
            <a:endParaRPr lang="en-US" sz="3999" b="1">
              <a:solidFill>
                <a:srgbClr val="19486E"/>
              </a:solidFill>
              <a:latin typeface="Montserrat Bold"/>
              <a:ea typeface="Montserrat Bold"/>
              <a:cs typeface="Montserrat Bold"/>
              <a:sym typeface="Montserrat Bold"/>
            </a:endParaRPr>
          </a:p>
        </p:txBody>
      </p:sp>
      <p:sp>
        <p:nvSpPr>
          <p:cNvPr id="7" name="TextBox 7"/>
          <p:cNvSpPr txBox="1"/>
          <p:nvPr/>
        </p:nvSpPr>
        <p:spPr>
          <a:xfrm>
            <a:off x="353108" y="1154212"/>
            <a:ext cx="9939291" cy="869950"/>
          </a:xfrm>
          <a:prstGeom prst="rect">
            <a:avLst/>
          </a:prstGeom>
        </p:spPr>
        <p:txBody>
          <a:bodyPr lIns="0" tIns="0" rIns="0" bIns="0" rtlCol="0" anchor="t">
            <a:spAutoFit/>
          </a:bodyPr>
          <a:lstStyle/>
          <a:p>
            <a:pPr algn="l">
              <a:lnSpc>
                <a:spcPts val="6500"/>
              </a:lnSpc>
            </a:pPr>
            <a:r>
              <a:rPr lang="en-US" sz="6500" b="1">
                <a:solidFill>
                  <a:srgbClr val="19486E"/>
                </a:solidFill>
                <a:latin typeface="Montserrat Bold"/>
                <a:ea typeface="Montserrat Bold"/>
                <a:cs typeface="Montserrat Bold"/>
                <a:sym typeface="Montserrat Bold"/>
              </a:rPr>
              <a:t>API Quản Lý Đơn Hàng</a:t>
            </a:r>
          </a:p>
        </p:txBody>
      </p:sp>
      <p:grpSp>
        <p:nvGrpSpPr>
          <p:cNvPr id="8" name="Group 8"/>
          <p:cNvGrpSpPr/>
          <p:nvPr/>
        </p:nvGrpSpPr>
        <p:grpSpPr>
          <a:xfrm>
            <a:off x="10703285" y="0"/>
            <a:ext cx="7584715" cy="10287000"/>
            <a:chOff x="0" y="0"/>
            <a:chExt cx="1997620" cy="2709333"/>
          </a:xfrm>
        </p:grpSpPr>
        <p:sp>
          <p:nvSpPr>
            <p:cNvPr id="9" name="Freeform 9"/>
            <p:cNvSpPr/>
            <p:nvPr/>
          </p:nvSpPr>
          <p:spPr>
            <a:xfrm>
              <a:off x="0" y="0"/>
              <a:ext cx="1997621" cy="2709333"/>
            </a:xfrm>
            <a:custGeom>
              <a:avLst/>
              <a:gdLst/>
              <a:ahLst/>
              <a:cxnLst/>
              <a:rect l="l" t="t" r="r" b="b"/>
              <a:pathLst>
                <a:path w="1997621" h="2709333">
                  <a:moveTo>
                    <a:pt x="0" y="0"/>
                  </a:moveTo>
                  <a:lnTo>
                    <a:pt x="1997621" y="0"/>
                  </a:lnTo>
                  <a:lnTo>
                    <a:pt x="1997621" y="2709333"/>
                  </a:lnTo>
                  <a:lnTo>
                    <a:pt x="0" y="2709333"/>
                  </a:lnTo>
                  <a:close/>
                </a:path>
              </a:pathLst>
            </a:custGeom>
            <a:solidFill>
              <a:srgbClr val="2687D7"/>
            </a:solidFill>
          </p:spPr>
        </p:sp>
        <p:sp>
          <p:nvSpPr>
            <p:cNvPr id="10" name="TextBox 10"/>
            <p:cNvSpPr txBox="1"/>
            <p:nvPr/>
          </p:nvSpPr>
          <p:spPr>
            <a:xfrm>
              <a:off x="0" y="-38100"/>
              <a:ext cx="1997620" cy="2747433"/>
            </a:xfrm>
            <a:prstGeom prst="rect">
              <a:avLst/>
            </a:prstGeom>
          </p:spPr>
          <p:txBody>
            <a:bodyPr lIns="50800" tIns="50800" rIns="50800" bIns="50800" rtlCol="0" anchor="ctr"/>
            <a:lstStyle/>
            <a:p>
              <a:pPr algn="ctr">
                <a:lnSpc>
                  <a:spcPts val="2659"/>
                </a:lnSpc>
              </a:pPr>
              <a:endParaRPr/>
            </a:p>
          </p:txBody>
        </p:sp>
      </p:grpSp>
      <p:sp>
        <p:nvSpPr>
          <p:cNvPr id="11" name="Freeform 11"/>
          <p:cNvSpPr/>
          <p:nvPr/>
        </p:nvSpPr>
        <p:spPr>
          <a:xfrm>
            <a:off x="11991887" y="3794184"/>
            <a:ext cx="9497118" cy="7735834"/>
          </a:xfrm>
          <a:custGeom>
            <a:avLst/>
            <a:gdLst/>
            <a:ahLst/>
            <a:cxnLst/>
            <a:rect l="l" t="t" r="r" b="b"/>
            <a:pathLst>
              <a:path w="9497118" h="7735834">
                <a:moveTo>
                  <a:pt x="0" y="0"/>
                </a:moveTo>
                <a:lnTo>
                  <a:pt x="9497118" y="0"/>
                </a:lnTo>
                <a:lnTo>
                  <a:pt x="9497118" y="7735834"/>
                </a:lnTo>
                <a:lnTo>
                  <a:pt x="0" y="7735834"/>
                </a:lnTo>
                <a:lnTo>
                  <a:pt x="0" y="0"/>
                </a:lnTo>
                <a:close/>
              </a:path>
            </a:pathLst>
          </a:custGeom>
          <a:blipFill>
            <a:blip r:embed="rId4">
              <a:alphaModFix amt="31999"/>
              <a:extLst>
                <a:ext uri="{96DAC541-7B7A-43D3-8B79-37D633B846F1}">
                  <asvg:svgBlip xmlns:asvg="http://schemas.microsoft.com/office/drawing/2016/SVG/main" r:embed="rId5"/>
                </a:ext>
              </a:extLst>
            </a:blip>
            <a:stretch>
              <a:fillRect/>
            </a:stretch>
          </a:blipFill>
        </p:spPr>
      </p:sp>
      <p:sp>
        <p:nvSpPr>
          <p:cNvPr id="12" name="Freeform 12"/>
          <p:cNvSpPr/>
          <p:nvPr/>
        </p:nvSpPr>
        <p:spPr>
          <a:xfrm>
            <a:off x="16740446" y="633971"/>
            <a:ext cx="2144173" cy="1220229"/>
          </a:xfrm>
          <a:custGeom>
            <a:avLst/>
            <a:gdLst/>
            <a:ahLst/>
            <a:cxnLst/>
            <a:rect l="l" t="t" r="r" b="b"/>
            <a:pathLst>
              <a:path w="2144173" h="1220229">
                <a:moveTo>
                  <a:pt x="0" y="0"/>
                </a:moveTo>
                <a:lnTo>
                  <a:pt x="2144173" y="0"/>
                </a:lnTo>
                <a:lnTo>
                  <a:pt x="2144173" y="1220229"/>
                </a:lnTo>
                <a:lnTo>
                  <a:pt x="0" y="122022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3" name="Freeform 13"/>
          <p:cNvSpPr/>
          <p:nvPr/>
        </p:nvSpPr>
        <p:spPr>
          <a:xfrm>
            <a:off x="11402001" y="1514117"/>
            <a:ext cx="6404125" cy="8229600"/>
          </a:xfrm>
          <a:custGeom>
            <a:avLst/>
            <a:gdLst/>
            <a:ahLst/>
            <a:cxnLst/>
            <a:rect l="l" t="t" r="r" b="b"/>
            <a:pathLst>
              <a:path w="6404125" h="8229600">
                <a:moveTo>
                  <a:pt x="0" y="0"/>
                </a:moveTo>
                <a:lnTo>
                  <a:pt x="6404125" y="0"/>
                </a:lnTo>
                <a:lnTo>
                  <a:pt x="6404125" y="8229600"/>
                </a:lnTo>
                <a:lnTo>
                  <a:pt x="0" y="822960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4" name="Freeform 14"/>
          <p:cNvSpPr/>
          <p:nvPr/>
        </p:nvSpPr>
        <p:spPr>
          <a:xfrm>
            <a:off x="14495642" y="565706"/>
            <a:ext cx="948411" cy="948411"/>
          </a:xfrm>
          <a:custGeom>
            <a:avLst/>
            <a:gdLst/>
            <a:ahLst/>
            <a:cxnLst/>
            <a:rect l="l" t="t" r="r" b="b"/>
            <a:pathLst>
              <a:path w="948411" h="948411">
                <a:moveTo>
                  <a:pt x="0" y="0"/>
                </a:moveTo>
                <a:lnTo>
                  <a:pt x="948411" y="0"/>
                </a:lnTo>
                <a:lnTo>
                  <a:pt x="948411" y="948411"/>
                </a:lnTo>
                <a:lnTo>
                  <a:pt x="0" y="948411"/>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5" name="Freeform 15"/>
          <p:cNvSpPr/>
          <p:nvPr/>
        </p:nvSpPr>
        <p:spPr>
          <a:xfrm>
            <a:off x="5897922" y="-1583834"/>
            <a:ext cx="2536334" cy="2536334"/>
          </a:xfrm>
          <a:custGeom>
            <a:avLst/>
            <a:gdLst/>
            <a:ahLst/>
            <a:cxnLst/>
            <a:rect l="l" t="t" r="r" b="b"/>
            <a:pathLst>
              <a:path w="2536334" h="2536334">
                <a:moveTo>
                  <a:pt x="0" y="0"/>
                </a:moveTo>
                <a:lnTo>
                  <a:pt x="2536334" y="0"/>
                </a:lnTo>
                <a:lnTo>
                  <a:pt x="2536334" y="2536334"/>
                </a:lnTo>
                <a:lnTo>
                  <a:pt x="0" y="2536334"/>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grpSp>
        <p:nvGrpSpPr>
          <p:cNvPr id="16" name="Group 16"/>
          <p:cNvGrpSpPr/>
          <p:nvPr/>
        </p:nvGrpSpPr>
        <p:grpSpPr>
          <a:xfrm>
            <a:off x="3095918" y="9258300"/>
            <a:ext cx="6048082" cy="6048082"/>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9486E"/>
            </a:solidFill>
          </p:spPr>
        </p:sp>
        <p:sp>
          <p:nvSpPr>
            <p:cNvPr id="18" name="TextBox 18"/>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Tree>
  </p:cSld>
  <p:clrMapOvr>
    <a:masterClrMapping/>
  </p:clrMapOvr>
  <p:transition spd="slow">
    <p:cove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64845" y="9633781"/>
            <a:ext cx="6436524" cy="1006526"/>
            <a:chOff x="0" y="0"/>
            <a:chExt cx="1695216" cy="265093"/>
          </a:xfrm>
        </p:grpSpPr>
        <p:sp>
          <p:nvSpPr>
            <p:cNvPr id="3" name="Freeform 3"/>
            <p:cNvSpPr/>
            <p:nvPr/>
          </p:nvSpPr>
          <p:spPr>
            <a:xfrm>
              <a:off x="0" y="0"/>
              <a:ext cx="1695216" cy="265093"/>
            </a:xfrm>
            <a:custGeom>
              <a:avLst/>
              <a:gdLst/>
              <a:ahLst/>
              <a:cxnLst/>
              <a:rect l="l" t="t" r="r" b="b"/>
              <a:pathLst>
                <a:path w="1695216" h="265093">
                  <a:moveTo>
                    <a:pt x="0" y="0"/>
                  </a:moveTo>
                  <a:lnTo>
                    <a:pt x="1695216" y="0"/>
                  </a:lnTo>
                  <a:lnTo>
                    <a:pt x="1695216" y="265093"/>
                  </a:lnTo>
                  <a:lnTo>
                    <a:pt x="0" y="265093"/>
                  </a:lnTo>
                  <a:close/>
                </a:path>
              </a:pathLst>
            </a:custGeom>
            <a:solidFill>
              <a:srgbClr val="5CC1E6"/>
            </a:solidFill>
          </p:spPr>
        </p:sp>
        <p:sp>
          <p:nvSpPr>
            <p:cNvPr id="4" name="TextBox 4"/>
            <p:cNvSpPr txBox="1"/>
            <p:nvPr/>
          </p:nvSpPr>
          <p:spPr>
            <a:xfrm>
              <a:off x="0" y="-47625"/>
              <a:ext cx="1695216" cy="312718"/>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2116321" y="9633781"/>
            <a:ext cx="6436524" cy="1006526"/>
            <a:chOff x="0" y="0"/>
            <a:chExt cx="1695216" cy="265093"/>
          </a:xfrm>
        </p:grpSpPr>
        <p:sp>
          <p:nvSpPr>
            <p:cNvPr id="6" name="Freeform 6"/>
            <p:cNvSpPr/>
            <p:nvPr/>
          </p:nvSpPr>
          <p:spPr>
            <a:xfrm>
              <a:off x="0" y="0"/>
              <a:ext cx="1695216" cy="265093"/>
            </a:xfrm>
            <a:custGeom>
              <a:avLst/>
              <a:gdLst/>
              <a:ahLst/>
              <a:cxnLst/>
              <a:rect l="l" t="t" r="r" b="b"/>
              <a:pathLst>
                <a:path w="1695216" h="265093">
                  <a:moveTo>
                    <a:pt x="0" y="0"/>
                  </a:moveTo>
                  <a:lnTo>
                    <a:pt x="1695216" y="0"/>
                  </a:lnTo>
                  <a:lnTo>
                    <a:pt x="1695216" y="265093"/>
                  </a:lnTo>
                  <a:lnTo>
                    <a:pt x="0" y="265093"/>
                  </a:lnTo>
                  <a:close/>
                </a:path>
              </a:pathLst>
            </a:custGeom>
            <a:solidFill>
              <a:srgbClr val="034B65"/>
            </a:solidFill>
          </p:spPr>
        </p:sp>
        <p:sp>
          <p:nvSpPr>
            <p:cNvPr id="7" name="TextBox 7"/>
            <p:cNvSpPr txBox="1"/>
            <p:nvPr/>
          </p:nvSpPr>
          <p:spPr>
            <a:xfrm>
              <a:off x="0" y="-47625"/>
              <a:ext cx="1695216" cy="312718"/>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6018805" y="9633781"/>
            <a:ext cx="6436524" cy="1006526"/>
            <a:chOff x="0" y="0"/>
            <a:chExt cx="1695216" cy="265093"/>
          </a:xfrm>
        </p:grpSpPr>
        <p:sp>
          <p:nvSpPr>
            <p:cNvPr id="9" name="Freeform 9"/>
            <p:cNvSpPr/>
            <p:nvPr/>
          </p:nvSpPr>
          <p:spPr>
            <a:xfrm>
              <a:off x="0" y="0"/>
              <a:ext cx="1695216" cy="265093"/>
            </a:xfrm>
            <a:custGeom>
              <a:avLst/>
              <a:gdLst/>
              <a:ahLst/>
              <a:cxnLst/>
              <a:rect l="l" t="t" r="r" b="b"/>
              <a:pathLst>
                <a:path w="1695216" h="265093">
                  <a:moveTo>
                    <a:pt x="0" y="0"/>
                  </a:moveTo>
                  <a:lnTo>
                    <a:pt x="1695216" y="0"/>
                  </a:lnTo>
                  <a:lnTo>
                    <a:pt x="1695216" y="265093"/>
                  </a:lnTo>
                  <a:lnTo>
                    <a:pt x="0" y="265093"/>
                  </a:lnTo>
                  <a:close/>
                </a:path>
              </a:pathLst>
            </a:custGeom>
            <a:solidFill>
              <a:srgbClr val="167DA2"/>
            </a:solidFill>
          </p:spPr>
        </p:sp>
        <p:sp>
          <p:nvSpPr>
            <p:cNvPr id="10" name="TextBox 10"/>
            <p:cNvSpPr txBox="1"/>
            <p:nvPr/>
          </p:nvSpPr>
          <p:spPr>
            <a:xfrm>
              <a:off x="0" y="-47625"/>
              <a:ext cx="1695216" cy="312718"/>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469927" y="1365739"/>
            <a:ext cx="8398591" cy="847097"/>
            <a:chOff x="0" y="0"/>
            <a:chExt cx="17246160" cy="1739479"/>
          </a:xfrm>
        </p:grpSpPr>
        <p:sp>
          <p:nvSpPr>
            <p:cNvPr id="12" name="Freeform 12"/>
            <p:cNvSpPr/>
            <p:nvPr/>
          </p:nvSpPr>
          <p:spPr>
            <a:xfrm>
              <a:off x="0" y="0"/>
              <a:ext cx="17246160" cy="1739479"/>
            </a:xfrm>
            <a:custGeom>
              <a:avLst/>
              <a:gdLst/>
              <a:ahLst/>
              <a:cxnLst/>
              <a:rect l="l" t="t" r="r" b="b"/>
              <a:pathLst>
                <a:path w="17246160" h="1739479">
                  <a:moveTo>
                    <a:pt x="203200" y="0"/>
                  </a:moveTo>
                  <a:lnTo>
                    <a:pt x="17246160" y="0"/>
                  </a:lnTo>
                  <a:lnTo>
                    <a:pt x="17042960" y="1739479"/>
                  </a:lnTo>
                  <a:lnTo>
                    <a:pt x="0" y="1739479"/>
                  </a:lnTo>
                  <a:lnTo>
                    <a:pt x="203200" y="0"/>
                  </a:lnTo>
                  <a:close/>
                </a:path>
              </a:pathLst>
            </a:custGeom>
            <a:solidFill>
              <a:srgbClr val="167DA2"/>
            </a:solidFill>
          </p:spPr>
        </p:sp>
        <p:sp>
          <p:nvSpPr>
            <p:cNvPr id="13" name="TextBox 13"/>
            <p:cNvSpPr txBox="1"/>
            <p:nvPr/>
          </p:nvSpPr>
          <p:spPr>
            <a:xfrm>
              <a:off x="101600" y="-47625"/>
              <a:ext cx="17042960" cy="1787104"/>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1137668" y="1139964"/>
            <a:ext cx="7798054" cy="847097"/>
            <a:chOff x="0" y="0"/>
            <a:chExt cx="16012981" cy="1739479"/>
          </a:xfrm>
        </p:grpSpPr>
        <p:sp>
          <p:nvSpPr>
            <p:cNvPr id="15" name="Freeform 15"/>
            <p:cNvSpPr/>
            <p:nvPr/>
          </p:nvSpPr>
          <p:spPr>
            <a:xfrm>
              <a:off x="0" y="0"/>
              <a:ext cx="16012981" cy="1739479"/>
            </a:xfrm>
            <a:custGeom>
              <a:avLst/>
              <a:gdLst/>
              <a:ahLst/>
              <a:cxnLst/>
              <a:rect l="l" t="t" r="r" b="b"/>
              <a:pathLst>
                <a:path w="16012981" h="1739479">
                  <a:moveTo>
                    <a:pt x="203200" y="0"/>
                  </a:moveTo>
                  <a:lnTo>
                    <a:pt x="16012981" y="0"/>
                  </a:lnTo>
                  <a:lnTo>
                    <a:pt x="15809781" y="1739479"/>
                  </a:lnTo>
                  <a:lnTo>
                    <a:pt x="0" y="1739479"/>
                  </a:lnTo>
                  <a:lnTo>
                    <a:pt x="203200" y="0"/>
                  </a:lnTo>
                  <a:close/>
                </a:path>
              </a:pathLst>
            </a:custGeom>
            <a:solidFill>
              <a:srgbClr val="5CC1E6"/>
            </a:solidFill>
          </p:spPr>
        </p:sp>
        <p:sp>
          <p:nvSpPr>
            <p:cNvPr id="16" name="TextBox 16"/>
            <p:cNvSpPr txBox="1"/>
            <p:nvPr/>
          </p:nvSpPr>
          <p:spPr>
            <a:xfrm>
              <a:off x="101600" y="-47625"/>
              <a:ext cx="15809781" cy="1787104"/>
            </a:xfrm>
            <a:prstGeom prst="rect">
              <a:avLst/>
            </a:prstGeom>
          </p:spPr>
          <p:txBody>
            <a:bodyPr lIns="50800" tIns="50800" rIns="50800" bIns="50800" rtlCol="0" anchor="ctr"/>
            <a:lstStyle/>
            <a:p>
              <a:pPr algn="ctr">
                <a:lnSpc>
                  <a:spcPts val="2659"/>
                </a:lnSpc>
              </a:pPr>
              <a:endParaRPr/>
            </a:p>
          </p:txBody>
        </p:sp>
      </p:grpSp>
      <p:sp>
        <p:nvSpPr>
          <p:cNvPr id="17" name="Freeform 17"/>
          <p:cNvSpPr/>
          <p:nvPr/>
        </p:nvSpPr>
        <p:spPr>
          <a:xfrm>
            <a:off x="528013" y="3556087"/>
            <a:ext cx="735814" cy="735814"/>
          </a:xfrm>
          <a:custGeom>
            <a:avLst/>
            <a:gdLst/>
            <a:ahLst/>
            <a:cxnLst/>
            <a:rect l="l" t="t" r="r" b="b"/>
            <a:pathLst>
              <a:path w="735814" h="735814">
                <a:moveTo>
                  <a:pt x="0" y="0"/>
                </a:moveTo>
                <a:lnTo>
                  <a:pt x="735813" y="0"/>
                </a:lnTo>
                <a:lnTo>
                  <a:pt x="735813" y="735814"/>
                </a:lnTo>
                <a:lnTo>
                  <a:pt x="0" y="735814"/>
                </a:lnTo>
                <a:lnTo>
                  <a:pt x="0" y="0"/>
                </a:lnTo>
                <a:close/>
              </a:path>
            </a:pathLst>
          </a:custGeom>
          <a:blipFill>
            <a:blip r:embed="rId2"/>
            <a:stretch>
              <a:fillRect/>
            </a:stretch>
          </a:blipFill>
        </p:spPr>
      </p:sp>
      <p:sp>
        <p:nvSpPr>
          <p:cNvPr id="18" name="Freeform 18"/>
          <p:cNvSpPr/>
          <p:nvPr/>
        </p:nvSpPr>
        <p:spPr>
          <a:xfrm>
            <a:off x="499875" y="5389213"/>
            <a:ext cx="735814" cy="735814"/>
          </a:xfrm>
          <a:custGeom>
            <a:avLst/>
            <a:gdLst/>
            <a:ahLst/>
            <a:cxnLst/>
            <a:rect l="l" t="t" r="r" b="b"/>
            <a:pathLst>
              <a:path w="735814" h="735814">
                <a:moveTo>
                  <a:pt x="0" y="0"/>
                </a:moveTo>
                <a:lnTo>
                  <a:pt x="735814" y="0"/>
                </a:lnTo>
                <a:lnTo>
                  <a:pt x="735814" y="735814"/>
                </a:lnTo>
                <a:lnTo>
                  <a:pt x="0" y="735814"/>
                </a:lnTo>
                <a:lnTo>
                  <a:pt x="0" y="0"/>
                </a:lnTo>
                <a:close/>
              </a:path>
            </a:pathLst>
          </a:custGeom>
          <a:blipFill>
            <a:blip r:embed="rId3"/>
            <a:stretch>
              <a:fillRect/>
            </a:stretch>
          </a:blipFill>
        </p:spPr>
      </p:sp>
      <p:sp>
        <p:nvSpPr>
          <p:cNvPr id="19" name="Freeform 19"/>
          <p:cNvSpPr/>
          <p:nvPr/>
        </p:nvSpPr>
        <p:spPr>
          <a:xfrm>
            <a:off x="556150" y="7222339"/>
            <a:ext cx="679539" cy="679539"/>
          </a:xfrm>
          <a:custGeom>
            <a:avLst/>
            <a:gdLst/>
            <a:ahLst/>
            <a:cxnLst/>
            <a:rect l="l" t="t" r="r" b="b"/>
            <a:pathLst>
              <a:path w="679539" h="679539">
                <a:moveTo>
                  <a:pt x="0" y="0"/>
                </a:moveTo>
                <a:lnTo>
                  <a:pt x="679539" y="0"/>
                </a:lnTo>
                <a:lnTo>
                  <a:pt x="679539" y="679538"/>
                </a:lnTo>
                <a:lnTo>
                  <a:pt x="0" y="679538"/>
                </a:lnTo>
                <a:lnTo>
                  <a:pt x="0" y="0"/>
                </a:lnTo>
                <a:close/>
              </a:path>
            </a:pathLst>
          </a:custGeom>
          <a:blipFill>
            <a:blip r:embed="rId4"/>
            <a:stretch>
              <a:fillRect/>
            </a:stretch>
          </a:blipFill>
        </p:spPr>
      </p:sp>
      <p:sp>
        <p:nvSpPr>
          <p:cNvPr id="20" name="Freeform 20"/>
          <p:cNvSpPr/>
          <p:nvPr/>
        </p:nvSpPr>
        <p:spPr>
          <a:xfrm>
            <a:off x="9834065" y="1365739"/>
            <a:ext cx="713304" cy="713304"/>
          </a:xfrm>
          <a:custGeom>
            <a:avLst/>
            <a:gdLst/>
            <a:ahLst/>
            <a:cxnLst/>
            <a:rect l="l" t="t" r="r" b="b"/>
            <a:pathLst>
              <a:path w="713304" h="713304">
                <a:moveTo>
                  <a:pt x="0" y="0"/>
                </a:moveTo>
                <a:lnTo>
                  <a:pt x="713304" y="0"/>
                </a:lnTo>
                <a:lnTo>
                  <a:pt x="713304" y="713304"/>
                </a:lnTo>
                <a:lnTo>
                  <a:pt x="0" y="713304"/>
                </a:lnTo>
                <a:lnTo>
                  <a:pt x="0" y="0"/>
                </a:lnTo>
                <a:close/>
              </a:path>
            </a:pathLst>
          </a:custGeom>
          <a:blipFill>
            <a:blip r:embed="rId5"/>
            <a:stretch>
              <a:fillRect/>
            </a:stretch>
          </a:blipFill>
        </p:spPr>
      </p:sp>
      <p:sp>
        <p:nvSpPr>
          <p:cNvPr id="21" name="TextBox 21"/>
          <p:cNvSpPr txBox="1"/>
          <p:nvPr/>
        </p:nvSpPr>
        <p:spPr>
          <a:xfrm>
            <a:off x="528013" y="2387196"/>
            <a:ext cx="10981585" cy="457200"/>
          </a:xfrm>
          <a:prstGeom prst="rect">
            <a:avLst/>
          </a:prstGeom>
        </p:spPr>
        <p:txBody>
          <a:bodyPr lIns="0" tIns="0" rIns="0" bIns="0" rtlCol="0" anchor="t">
            <a:spAutoFit/>
          </a:bodyPr>
          <a:lstStyle/>
          <a:p>
            <a:pPr marL="0" lvl="0" indent="0" algn="just">
              <a:lnSpc>
                <a:spcPts val="3600"/>
              </a:lnSpc>
              <a:spcBef>
                <a:spcPct val="0"/>
              </a:spcBef>
            </a:pPr>
            <a:r>
              <a:rPr lang="en-US" sz="3000" b="1">
                <a:solidFill>
                  <a:srgbClr val="000000"/>
                </a:solidFill>
                <a:latin typeface="IBM Plex Sans Bold"/>
                <a:ea typeface="IBM Plex Sans Bold"/>
                <a:cs typeface="IBM Plex Sans Bold"/>
                <a:sym typeface="IBM Plex Sans Bold"/>
              </a:rPr>
              <a:t>POST /api/orders </a:t>
            </a:r>
          </a:p>
        </p:txBody>
      </p:sp>
      <p:sp>
        <p:nvSpPr>
          <p:cNvPr id="22" name="TextBox 22"/>
          <p:cNvSpPr txBox="1"/>
          <p:nvPr/>
        </p:nvSpPr>
        <p:spPr>
          <a:xfrm>
            <a:off x="1671166" y="3666819"/>
            <a:ext cx="6527619" cy="485775"/>
          </a:xfrm>
          <a:prstGeom prst="rect">
            <a:avLst/>
          </a:prstGeom>
        </p:spPr>
        <p:txBody>
          <a:bodyPr lIns="0" tIns="0" rIns="0" bIns="0" rtlCol="0" anchor="t">
            <a:spAutoFit/>
          </a:bodyPr>
          <a:lstStyle/>
          <a:p>
            <a:pPr marL="0" lvl="1" indent="0" algn="l">
              <a:lnSpc>
                <a:spcPts val="3900"/>
              </a:lnSpc>
              <a:spcBef>
                <a:spcPct val="0"/>
              </a:spcBef>
            </a:pPr>
            <a:r>
              <a:rPr lang="en-US" sz="3000">
                <a:solidFill>
                  <a:srgbClr val="000000"/>
                </a:solidFill>
                <a:latin typeface="IBM Plex Sans"/>
                <a:ea typeface="IBM Plex Sans"/>
                <a:cs typeface="IBM Plex Sans"/>
                <a:sym typeface="IBM Plex Sans"/>
              </a:rPr>
              <a:t>Mô tả: Tạo đơn hàng mới.</a:t>
            </a:r>
          </a:p>
        </p:txBody>
      </p:sp>
      <p:sp>
        <p:nvSpPr>
          <p:cNvPr id="23" name="TextBox 23"/>
          <p:cNvSpPr txBox="1"/>
          <p:nvPr/>
        </p:nvSpPr>
        <p:spPr>
          <a:xfrm>
            <a:off x="1661641" y="5499945"/>
            <a:ext cx="7218409" cy="485775"/>
          </a:xfrm>
          <a:prstGeom prst="rect">
            <a:avLst/>
          </a:prstGeom>
        </p:spPr>
        <p:txBody>
          <a:bodyPr lIns="0" tIns="0" rIns="0" bIns="0" rtlCol="0" anchor="t">
            <a:spAutoFit/>
          </a:bodyPr>
          <a:lstStyle/>
          <a:p>
            <a:pPr marL="0" lvl="1" indent="0" algn="l">
              <a:lnSpc>
                <a:spcPts val="3900"/>
              </a:lnSpc>
              <a:spcBef>
                <a:spcPct val="0"/>
              </a:spcBef>
            </a:pPr>
            <a:r>
              <a:rPr lang="en-US" sz="3000">
                <a:solidFill>
                  <a:srgbClr val="000000"/>
                </a:solidFill>
                <a:latin typeface="IBM Plex Sans"/>
                <a:ea typeface="IBM Plex Sans"/>
                <a:cs typeface="IBM Plex Sans"/>
                <a:sym typeface="IBM Plex Sans"/>
              </a:rPr>
              <a:t>Yêu cầu: cartItems, userId, paymentInfo.</a:t>
            </a:r>
          </a:p>
        </p:txBody>
      </p:sp>
      <p:sp>
        <p:nvSpPr>
          <p:cNvPr id="24" name="TextBox 24"/>
          <p:cNvSpPr txBox="1"/>
          <p:nvPr/>
        </p:nvSpPr>
        <p:spPr>
          <a:xfrm>
            <a:off x="1661641" y="7328745"/>
            <a:ext cx="7218409" cy="485775"/>
          </a:xfrm>
          <a:prstGeom prst="rect">
            <a:avLst/>
          </a:prstGeom>
        </p:spPr>
        <p:txBody>
          <a:bodyPr lIns="0" tIns="0" rIns="0" bIns="0" rtlCol="0" anchor="t">
            <a:spAutoFit/>
          </a:bodyPr>
          <a:lstStyle/>
          <a:p>
            <a:pPr marL="0" lvl="1" indent="0" algn="l">
              <a:lnSpc>
                <a:spcPts val="3900"/>
              </a:lnSpc>
              <a:spcBef>
                <a:spcPct val="0"/>
              </a:spcBef>
            </a:pPr>
            <a:r>
              <a:rPr lang="en-US" sz="3000">
                <a:solidFill>
                  <a:srgbClr val="000000"/>
                </a:solidFill>
                <a:latin typeface="IBM Plex Sans"/>
                <a:ea typeface="IBM Plex Sans"/>
                <a:cs typeface="IBM Plex Sans"/>
                <a:sym typeface="IBM Plex Sans"/>
              </a:rPr>
              <a:t>Phản hồi: 201 Created, 400 Bad Request.</a:t>
            </a:r>
          </a:p>
        </p:txBody>
      </p:sp>
      <p:sp>
        <p:nvSpPr>
          <p:cNvPr id="25" name="TextBox 25"/>
          <p:cNvSpPr txBox="1"/>
          <p:nvPr/>
        </p:nvSpPr>
        <p:spPr>
          <a:xfrm>
            <a:off x="11030172" y="1465216"/>
            <a:ext cx="5506951" cy="485775"/>
          </a:xfrm>
          <a:prstGeom prst="rect">
            <a:avLst/>
          </a:prstGeom>
        </p:spPr>
        <p:txBody>
          <a:bodyPr lIns="0" tIns="0" rIns="0" bIns="0" rtlCol="0" anchor="t">
            <a:spAutoFit/>
          </a:bodyPr>
          <a:lstStyle/>
          <a:p>
            <a:pPr marL="0" lvl="1" indent="0" algn="l">
              <a:lnSpc>
                <a:spcPts val="3900"/>
              </a:lnSpc>
              <a:spcBef>
                <a:spcPct val="0"/>
              </a:spcBef>
            </a:pPr>
            <a:r>
              <a:rPr lang="en-US" sz="3000" b="1">
                <a:solidFill>
                  <a:srgbClr val="000000"/>
                </a:solidFill>
                <a:latin typeface="IBM Plex Sans Bold"/>
                <a:ea typeface="IBM Plex Sans Bold"/>
                <a:cs typeface="IBM Plex Sans Bold"/>
                <a:sym typeface="IBM Plex Sans Bold"/>
              </a:rPr>
              <a:t>Ví dụ Request</a:t>
            </a:r>
          </a:p>
        </p:txBody>
      </p:sp>
      <p:sp>
        <p:nvSpPr>
          <p:cNvPr id="26" name="TextBox 26"/>
          <p:cNvSpPr txBox="1"/>
          <p:nvPr/>
        </p:nvSpPr>
        <p:spPr>
          <a:xfrm>
            <a:off x="10837432" y="3666819"/>
            <a:ext cx="6267023" cy="3457575"/>
          </a:xfrm>
          <a:prstGeom prst="rect">
            <a:avLst/>
          </a:prstGeom>
        </p:spPr>
        <p:txBody>
          <a:bodyPr lIns="0" tIns="0" rIns="0" bIns="0" rtlCol="0" anchor="t">
            <a:spAutoFit/>
          </a:bodyPr>
          <a:lstStyle/>
          <a:p>
            <a:pPr algn="l">
              <a:lnSpc>
                <a:spcPts val="3900"/>
              </a:lnSpc>
            </a:pPr>
            <a:r>
              <a:rPr lang="en-US" sz="3000" b="1">
                <a:solidFill>
                  <a:srgbClr val="FFFFFF"/>
                </a:solidFill>
                <a:latin typeface="IBM Plex Sans Bold"/>
                <a:ea typeface="IBM Plex Sans Bold"/>
                <a:cs typeface="IBM Plex Sans Bold"/>
                <a:sym typeface="IBM Plex Sans Bold"/>
              </a:rPr>
              <a:t>{</a:t>
            </a:r>
          </a:p>
          <a:p>
            <a:pPr algn="l">
              <a:lnSpc>
                <a:spcPts val="3900"/>
              </a:lnSpc>
            </a:pPr>
            <a:r>
              <a:rPr lang="en-US" sz="3000" b="1">
                <a:solidFill>
                  <a:srgbClr val="FFFFFF"/>
                </a:solidFill>
                <a:latin typeface="IBM Plex Sans Bold"/>
                <a:ea typeface="IBM Plex Sans Bold"/>
                <a:cs typeface="IBM Plex Sans Bold"/>
                <a:sym typeface="IBM Plex Sans Bold"/>
              </a:rPr>
              <a:t>  "name": "Smartwatch Updated",</a:t>
            </a:r>
          </a:p>
          <a:p>
            <a:pPr algn="l">
              <a:lnSpc>
                <a:spcPts val="3900"/>
              </a:lnSpc>
            </a:pPr>
            <a:r>
              <a:rPr lang="en-US" sz="3000" b="1">
                <a:solidFill>
                  <a:srgbClr val="FFFFFF"/>
                </a:solidFill>
                <a:latin typeface="IBM Plex Sans Bold"/>
                <a:ea typeface="IBM Plex Sans Bold"/>
                <a:cs typeface="IBM Plex Sans Bold"/>
                <a:sym typeface="IBM Plex Sans Bold"/>
              </a:rPr>
              <a:t>  "price": 180,</a:t>
            </a:r>
          </a:p>
          <a:p>
            <a:pPr algn="l">
              <a:lnSpc>
                <a:spcPts val="3900"/>
              </a:lnSpc>
            </a:pPr>
            <a:r>
              <a:rPr lang="en-US" sz="3000" b="1">
                <a:solidFill>
                  <a:srgbClr val="FFFFFF"/>
                </a:solidFill>
                <a:latin typeface="IBM Plex Sans Bold"/>
                <a:ea typeface="IBM Plex Sans Bold"/>
                <a:cs typeface="IBM Plex Sans Bold"/>
                <a:sym typeface="IBM Plex Sans Bold"/>
              </a:rPr>
              <a:t>  "description": "Đồng hồ thông minh thế hệ mới"</a:t>
            </a:r>
          </a:p>
          <a:p>
            <a:pPr algn="l">
              <a:lnSpc>
                <a:spcPts val="3900"/>
              </a:lnSpc>
            </a:pPr>
            <a:r>
              <a:rPr lang="en-US" sz="3000" b="1">
                <a:solidFill>
                  <a:srgbClr val="FFFFFF"/>
                </a:solidFill>
                <a:latin typeface="IBM Plex Sans Bold"/>
                <a:ea typeface="IBM Plex Sans Bold"/>
                <a:cs typeface="IBM Plex Sans Bold"/>
                <a:sym typeface="IBM Plex Sans Bold"/>
              </a:rPr>
              <a:t>}</a:t>
            </a:r>
          </a:p>
          <a:p>
            <a:pPr marL="0" lvl="1" indent="0" algn="l">
              <a:lnSpc>
                <a:spcPts val="3900"/>
              </a:lnSpc>
              <a:spcBef>
                <a:spcPct val="0"/>
              </a:spcBef>
            </a:pPr>
            <a:endParaRPr lang="en-US" sz="3000" b="1">
              <a:solidFill>
                <a:srgbClr val="FFFFFF"/>
              </a:solidFill>
              <a:latin typeface="IBM Plex Sans Bold"/>
              <a:ea typeface="IBM Plex Sans Bold"/>
              <a:cs typeface="IBM Plex Sans Bold"/>
              <a:sym typeface="IBM Plex Sans Bold"/>
            </a:endParaRPr>
          </a:p>
        </p:txBody>
      </p:sp>
      <p:sp>
        <p:nvSpPr>
          <p:cNvPr id="27" name="Freeform 27"/>
          <p:cNvSpPr/>
          <p:nvPr/>
        </p:nvSpPr>
        <p:spPr>
          <a:xfrm>
            <a:off x="10547369" y="2124260"/>
            <a:ext cx="7265719" cy="7265719"/>
          </a:xfrm>
          <a:custGeom>
            <a:avLst/>
            <a:gdLst/>
            <a:ahLst/>
            <a:cxnLst/>
            <a:rect l="l" t="t" r="r" b="b"/>
            <a:pathLst>
              <a:path w="7265719" h="7265719">
                <a:moveTo>
                  <a:pt x="0" y="0"/>
                </a:moveTo>
                <a:lnTo>
                  <a:pt x="7265719" y="0"/>
                </a:lnTo>
                <a:lnTo>
                  <a:pt x="7265719" y="7265719"/>
                </a:lnTo>
                <a:lnTo>
                  <a:pt x="0" y="726571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8" name="TextBox 28"/>
          <p:cNvSpPr txBox="1"/>
          <p:nvPr/>
        </p:nvSpPr>
        <p:spPr>
          <a:xfrm>
            <a:off x="11158732" y="4233461"/>
            <a:ext cx="6100568" cy="3060700"/>
          </a:xfrm>
          <a:prstGeom prst="rect">
            <a:avLst/>
          </a:prstGeom>
        </p:spPr>
        <p:txBody>
          <a:bodyPr lIns="0" tIns="0" rIns="0" bIns="0" rtlCol="0" anchor="t">
            <a:spAutoFit/>
          </a:bodyPr>
          <a:lstStyle/>
          <a:p>
            <a:pPr algn="l">
              <a:lnSpc>
                <a:spcPts val="3499"/>
              </a:lnSpc>
            </a:pPr>
            <a:r>
              <a:rPr lang="en-US" sz="2499">
                <a:solidFill>
                  <a:srgbClr val="000000"/>
                </a:solidFill>
                <a:latin typeface="Arimo"/>
                <a:ea typeface="Arimo"/>
                <a:cs typeface="Arimo"/>
                <a:sym typeface="Arimo"/>
              </a:rPr>
              <a:t>{</a:t>
            </a:r>
          </a:p>
          <a:p>
            <a:pPr algn="l">
              <a:lnSpc>
                <a:spcPts val="3499"/>
              </a:lnSpc>
            </a:pPr>
            <a:r>
              <a:rPr lang="en-US" sz="2499">
                <a:solidFill>
                  <a:srgbClr val="000000"/>
                </a:solidFill>
                <a:latin typeface="Arimo"/>
                <a:ea typeface="Arimo"/>
                <a:cs typeface="Arimo"/>
                <a:sym typeface="Arimo"/>
              </a:rPr>
              <a:t> "cartItems": [{"productId": 1, "quantity": 2}],</a:t>
            </a:r>
          </a:p>
          <a:p>
            <a:pPr algn="l">
              <a:lnSpc>
                <a:spcPts val="3499"/>
              </a:lnSpc>
            </a:pPr>
            <a:r>
              <a:rPr lang="en-US" sz="2499">
                <a:solidFill>
                  <a:srgbClr val="000000"/>
                </a:solidFill>
                <a:latin typeface="Arimo"/>
                <a:ea typeface="Arimo"/>
                <a:cs typeface="Arimo"/>
                <a:sym typeface="Arimo"/>
              </a:rPr>
              <a:t> "userId": 1,</a:t>
            </a:r>
          </a:p>
          <a:p>
            <a:pPr algn="l">
              <a:lnSpc>
                <a:spcPts val="3499"/>
              </a:lnSpc>
            </a:pPr>
            <a:r>
              <a:rPr lang="en-US" sz="2499">
                <a:solidFill>
                  <a:srgbClr val="000000"/>
                </a:solidFill>
                <a:latin typeface="Arimo"/>
                <a:ea typeface="Arimo"/>
                <a:cs typeface="Arimo"/>
                <a:sym typeface="Arimo"/>
              </a:rPr>
              <a:t> "paymentInfo": {"method": "credit_card", "amount": 2000}</a:t>
            </a:r>
          </a:p>
          <a:p>
            <a:pPr algn="l">
              <a:lnSpc>
                <a:spcPts val="3499"/>
              </a:lnSpc>
            </a:pPr>
            <a:r>
              <a:rPr lang="en-US" sz="2499">
                <a:solidFill>
                  <a:srgbClr val="000000"/>
                </a:solidFill>
                <a:latin typeface="Arimo"/>
                <a:ea typeface="Arimo"/>
                <a:cs typeface="Arimo"/>
                <a:sym typeface="Arimo"/>
              </a:rPr>
              <a:t>}</a:t>
            </a:r>
          </a:p>
          <a:p>
            <a:pPr algn="l">
              <a:lnSpc>
                <a:spcPts val="3499"/>
              </a:lnSpc>
              <a:spcBef>
                <a:spcPct val="0"/>
              </a:spcBef>
            </a:pPr>
            <a:endParaRPr lang="en-US" sz="2499">
              <a:solidFill>
                <a:srgbClr val="000000"/>
              </a:solidFill>
              <a:latin typeface="Arimo"/>
              <a:ea typeface="Arimo"/>
              <a:cs typeface="Arimo"/>
              <a:sym typeface="Arimo"/>
            </a:endParaRPr>
          </a:p>
        </p:txBody>
      </p:sp>
    </p:spTree>
  </p:cSld>
  <p:clrMapOvr>
    <a:masterClrMapping/>
  </p:clrMapOvr>
  <p:transition spd="slow">
    <p:cove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64845" y="9633781"/>
            <a:ext cx="6436524" cy="1006526"/>
            <a:chOff x="0" y="0"/>
            <a:chExt cx="1695216" cy="265093"/>
          </a:xfrm>
        </p:grpSpPr>
        <p:sp>
          <p:nvSpPr>
            <p:cNvPr id="3" name="Freeform 3"/>
            <p:cNvSpPr/>
            <p:nvPr/>
          </p:nvSpPr>
          <p:spPr>
            <a:xfrm>
              <a:off x="0" y="0"/>
              <a:ext cx="1695216" cy="265093"/>
            </a:xfrm>
            <a:custGeom>
              <a:avLst/>
              <a:gdLst/>
              <a:ahLst/>
              <a:cxnLst/>
              <a:rect l="l" t="t" r="r" b="b"/>
              <a:pathLst>
                <a:path w="1695216" h="265093">
                  <a:moveTo>
                    <a:pt x="0" y="0"/>
                  </a:moveTo>
                  <a:lnTo>
                    <a:pt x="1695216" y="0"/>
                  </a:lnTo>
                  <a:lnTo>
                    <a:pt x="1695216" y="265093"/>
                  </a:lnTo>
                  <a:lnTo>
                    <a:pt x="0" y="265093"/>
                  </a:lnTo>
                  <a:close/>
                </a:path>
              </a:pathLst>
            </a:custGeom>
            <a:solidFill>
              <a:srgbClr val="5CC1E6"/>
            </a:solidFill>
          </p:spPr>
        </p:sp>
        <p:sp>
          <p:nvSpPr>
            <p:cNvPr id="4" name="TextBox 4"/>
            <p:cNvSpPr txBox="1"/>
            <p:nvPr/>
          </p:nvSpPr>
          <p:spPr>
            <a:xfrm>
              <a:off x="0" y="-47625"/>
              <a:ext cx="1695216" cy="312718"/>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2116321" y="9633781"/>
            <a:ext cx="6436524" cy="1006526"/>
            <a:chOff x="0" y="0"/>
            <a:chExt cx="1695216" cy="265093"/>
          </a:xfrm>
        </p:grpSpPr>
        <p:sp>
          <p:nvSpPr>
            <p:cNvPr id="6" name="Freeform 6"/>
            <p:cNvSpPr/>
            <p:nvPr/>
          </p:nvSpPr>
          <p:spPr>
            <a:xfrm>
              <a:off x="0" y="0"/>
              <a:ext cx="1695216" cy="265093"/>
            </a:xfrm>
            <a:custGeom>
              <a:avLst/>
              <a:gdLst/>
              <a:ahLst/>
              <a:cxnLst/>
              <a:rect l="l" t="t" r="r" b="b"/>
              <a:pathLst>
                <a:path w="1695216" h="265093">
                  <a:moveTo>
                    <a:pt x="0" y="0"/>
                  </a:moveTo>
                  <a:lnTo>
                    <a:pt x="1695216" y="0"/>
                  </a:lnTo>
                  <a:lnTo>
                    <a:pt x="1695216" y="265093"/>
                  </a:lnTo>
                  <a:lnTo>
                    <a:pt x="0" y="265093"/>
                  </a:lnTo>
                  <a:close/>
                </a:path>
              </a:pathLst>
            </a:custGeom>
            <a:solidFill>
              <a:srgbClr val="034B65"/>
            </a:solidFill>
          </p:spPr>
        </p:sp>
        <p:sp>
          <p:nvSpPr>
            <p:cNvPr id="7" name="TextBox 7"/>
            <p:cNvSpPr txBox="1"/>
            <p:nvPr/>
          </p:nvSpPr>
          <p:spPr>
            <a:xfrm>
              <a:off x="0" y="-47625"/>
              <a:ext cx="1695216" cy="312718"/>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6018805" y="9633781"/>
            <a:ext cx="6436524" cy="1006526"/>
            <a:chOff x="0" y="0"/>
            <a:chExt cx="1695216" cy="265093"/>
          </a:xfrm>
        </p:grpSpPr>
        <p:sp>
          <p:nvSpPr>
            <p:cNvPr id="9" name="Freeform 9"/>
            <p:cNvSpPr/>
            <p:nvPr/>
          </p:nvSpPr>
          <p:spPr>
            <a:xfrm>
              <a:off x="0" y="0"/>
              <a:ext cx="1695216" cy="265093"/>
            </a:xfrm>
            <a:custGeom>
              <a:avLst/>
              <a:gdLst/>
              <a:ahLst/>
              <a:cxnLst/>
              <a:rect l="l" t="t" r="r" b="b"/>
              <a:pathLst>
                <a:path w="1695216" h="265093">
                  <a:moveTo>
                    <a:pt x="0" y="0"/>
                  </a:moveTo>
                  <a:lnTo>
                    <a:pt x="1695216" y="0"/>
                  </a:lnTo>
                  <a:lnTo>
                    <a:pt x="1695216" y="265093"/>
                  </a:lnTo>
                  <a:lnTo>
                    <a:pt x="0" y="265093"/>
                  </a:lnTo>
                  <a:close/>
                </a:path>
              </a:pathLst>
            </a:custGeom>
            <a:solidFill>
              <a:srgbClr val="167DA2"/>
            </a:solidFill>
          </p:spPr>
        </p:sp>
        <p:sp>
          <p:nvSpPr>
            <p:cNvPr id="10" name="TextBox 10"/>
            <p:cNvSpPr txBox="1"/>
            <p:nvPr/>
          </p:nvSpPr>
          <p:spPr>
            <a:xfrm>
              <a:off x="0" y="-47625"/>
              <a:ext cx="1695216" cy="312718"/>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469927" y="1365739"/>
            <a:ext cx="8398591" cy="847097"/>
            <a:chOff x="0" y="0"/>
            <a:chExt cx="17246160" cy="1739479"/>
          </a:xfrm>
        </p:grpSpPr>
        <p:sp>
          <p:nvSpPr>
            <p:cNvPr id="12" name="Freeform 12"/>
            <p:cNvSpPr/>
            <p:nvPr/>
          </p:nvSpPr>
          <p:spPr>
            <a:xfrm>
              <a:off x="0" y="0"/>
              <a:ext cx="17246160" cy="1739479"/>
            </a:xfrm>
            <a:custGeom>
              <a:avLst/>
              <a:gdLst/>
              <a:ahLst/>
              <a:cxnLst/>
              <a:rect l="l" t="t" r="r" b="b"/>
              <a:pathLst>
                <a:path w="17246160" h="1739479">
                  <a:moveTo>
                    <a:pt x="203200" y="0"/>
                  </a:moveTo>
                  <a:lnTo>
                    <a:pt x="17246160" y="0"/>
                  </a:lnTo>
                  <a:lnTo>
                    <a:pt x="17042960" y="1739479"/>
                  </a:lnTo>
                  <a:lnTo>
                    <a:pt x="0" y="1739479"/>
                  </a:lnTo>
                  <a:lnTo>
                    <a:pt x="203200" y="0"/>
                  </a:lnTo>
                  <a:close/>
                </a:path>
              </a:pathLst>
            </a:custGeom>
            <a:solidFill>
              <a:srgbClr val="167DA2"/>
            </a:solidFill>
          </p:spPr>
        </p:sp>
        <p:sp>
          <p:nvSpPr>
            <p:cNvPr id="13" name="TextBox 13"/>
            <p:cNvSpPr txBox="1"/>
            <p:nvPr/>
          </p:nvSpPr>
          <p:spPr>
            <a:xfrm>
              <a:off x="101600" y="-47625"/>
              <a:ext cx="17042960" cy="1787104"/>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1137668" y="1139964"/>
            <a:ext cx="7798054" cy="847097"/>
            <a:chOff x="0" y="0"/>
            <a:chExt cx="16012981" cy="1739479"/>
          </a:xfrm>
        </p:grpSpPr>
        <p:sp>
          <p:nvSpPr>
            <p:cNvPr id="15" name="Freeform 15"/>
            <p:cNvSpPr/>
            <p:nvPr/>
          </p:nvSpPr>
          <p:spPr>
            <a:xfrm>
              <a:off x="0" y="0"/>
              <a:ext cx="16012981" cy="1739479"/>
            </a:xfrm>
            <a:custGeom>
              <a:avLst/>
              <a:gdLst/>
              <a:ahLst/>
              <a:cxnLst/>
              <a:rect l="l" t="t" r="r" b="b"/>
              <a:pathLst>
                <a:path w="16012981" h="1739479">
                  <a:moveTo>
                    <a:pt x="203200" y="0"/>
                  </a:moveTo>
                  <a:lnTo>
                    <a:pt x="16012981" y="0"/>
                  </a:lnTo>
                  <a:lnTo>
                    <a:pt x="15809781" y="1739479"/>
                  </a:lnTo>
                  <a:lnTo>
                    <a:pt x="0" y="1739479"/>
                  </a:lnTo>
                  <a:lnTo>
                    <a:pt x="203200" y="0"/>
                  </a:lnTo>
                  <a:close/>
                </a:path>
              </a:pathLst>
            </a:custGeom>
            <a:solidFill>
              <a:srgbClr val="5CC1E6"/>
            </a:solidFill>
          </p:spPr>
        </p:sp>
        <p:sp>
          <p:nvSpPr>
            <p:cNvPr id="16" name="TextBox 16"/>
            <p:cNvSpPr txBox="1"/>
            <p:nvPr/>
          </p:nvSpPr>
          <p:spPr>
            <a:xfrm>
              <a:off x="101600" y="-47625"/>
              <a:ext cx="15809781" cy="1787104"/>
            </a:xfrm>
            <a:prstGeom prst="rect">
              <a:avLst/>
            </a:prstGeom>
          </p:spPr>
          <p:txBody>
            <a:bodyPr lIns="50800" tIns="50800" rIns="50800" bIns="50800" rtlCol="0" anchor="ctr"/>
            <a:lstStyle/>
            <a:p>
              <a:pPr algn="ctr">
                <a:lnSpc>
                  <a:spcPts val="2659"/>
                </a:lnSpc>
              </a:pPr>
              <a:endParaRPr/>
            </a:p>
          </p:txBody>
        </p:sp>
      </p:grpSp>
      <p:sp>
        <p:nvSpPr>
          <p:cNvPr id="17" name="Freeform 17"/>
          <p:cNvSpPr/>
          <p:nvPr/>
        </p:nvSpPr>
        <p:spPr>
          <a:xfrm>
            <a:off x="528013" y="3556087"/>
            <a:ext cx="735814" cy="735814"/>
          </a:xfrm>
          <a:custGeom>
            <a:avLst/>
            <a:gdLst/>
            <a:ahLst/>
            <a:cxnLst/>
            <a:rect l="l" t="t" r="r" b="b"/>
            <a:pathLst>
              <a:path w="735814" h="735814">
                <a:moveTo>
                  <a:pt x="0" y="0"/>
                </a:moveTo>
                <a:lnTo>
                  <a:pt x="735813" y="0"/>
                </a:lnTo>
                <a:lnTo>
                  <a:pt x="735813" y="735814"/>
                </a:lnTo>
                <a:lnTo>
                  <a:pt x="0" y="735814"/>
                </a:lnTo>
                <a:lnTo>
                  <a:pt x="0" y="0"/>
                </a:lnTo>
                <a:close/>
              </a:path>
            </a:pathLst>
          </a:custGeom>
          <a:blipFill>
            <a:blip r:embed="rId2"/>
            <a:stretch>
              <a:fillRect/>
            </a:stretch>
          </a:blipFill>
        </p:spPr>
      </p:sp>
      <p:sp>
        <p:nvSpPr>
          <p:cNvPr id="18" name="Freeform 18"/>
          <p:cNvSpPr/>
          <p:nvPr/>
        </p:nvSpPr>
        <p:spPr>
          <a:xfrm>
            <a:off x="499875" y="5389213"/>
            <a:ext cx="735814" cy="735814"/>
          </a:xfrm>
          <a:custGeom>
            <a:avLst/>
            <a:gdLst/>
            <a:ahLst/>
            <a:cxnLst/>
            <a:rect l="l" t="t" r="r" b="b"/>
            <a:pathLst>
              <a:path w="735814" h="735814">
                <a:moveTo>
                  <a:pt x="0" y="0"/>
                </a:moveTo>
                <a:lnTo>
                  <a:pt x="735814" y="0"/>
                </a:lnTo>
                <a:lnTo>
                  <a:pt x="735814" y="735814"/>
                </a:lnTo>
                <a:lnTo>
                  <a:pt x="0" y="735814"/>
                </a:lnTo>
                <a:lnTo>
                  <a:pt x="0" y="0"/>
                </a:lnTo>
                <a:close/>
              </a:path>
            </a:pathLst>
          </a:custGeom>
          <a:blipFill>
            <a:blip r:embed="rId3"/>
            <a:stretch>
              <a:fillRect/>
            </a:stretch>
          </a:blipFill>
        </p:spPr>
      </p:sp>
      <p:sp>
        <p:nvSpPr>
          <p:cNvPr id="19" name="Freeform 19"/>
          <p:cNvSpPr/>
          <p:nvPr/>
        </p:nvSpPr>
        <p:spPr>
          <a:xfrm>
            <a:off x="556150" y="7222339"/>
            <a:ext cx="679539" cy="679539"/>
          </a:xfrm>
          <a:custGeom>
            <a:avLst/>
            <a:gdLst/>
            <a:ahLst/>
            <a:cxnLst/>
            <a:rect l="l" t="t" r="r" b="b"/>
            <a:pathLst>
              <a:path w="679539" h="679539">
                <a:moveTo>
                  <a:pt x="0" y="0"/>
                </a:moveTo>
                <a:lnTo>
                  <a:pt x="679539" y="0"/>
                </a:lnTo>
                <a:lnTo>
                  <a:pt x="679539" y="679538"/>
                </a:lnTo>
                <a:lnTo>
                  <a:pt x="0" y="679538"/>
                </a:lnTo>
                <a:lnTo>
                  <a:pt x="0" y="0"/>
                </a:lnTo>
                <a:close/>
              </a:path>
            </a:pathLst>
          </a:custGeom>
          <a:blipFill>
            <a:blip r:embed="rId4"/>
            <a:stretch>
              <a:fillRect/>
            </a:stretch>
          </a:blipFill>
        </p:spPr>
      </p:sp>
      <p:sp>
        <p:nvSpPr>
          <p:cNvPr id="20" name="Freeform 20"/>
          <p:cNvSpPr/>
          <p:nvPr/>
        </p:nvSpPr>
        <p:spPr>
          <a:xfrm>
            <a:off x="9834065" y="1365739"/>
            <a:ext cx="713304" cy="713304"/>
          </a:xfrm>
          <a:custGeom>
            <a:avLst/>
            <a:gdLst/>
            <a:ahLst/>
            <a:cxnLst/>
            <a:rect l="l" t="t" r="r" b="b"/>
            <a:pathLst>
              <a:path w="713304" h="713304">
                <a:moveTo>
                  <a:pt x="0" y="0"/>
                </a:moveTo>
                <a:lnTo>
                  <a:pt x="713304" y="0"/>
                </a:lnTo>
                <a:lnTo>
                  <a:pt x="713304" y="713304"/>
                </a:lnTo>
                <a:lnTo>
                  <a:pt x="0" y="713304"/>
                </a:lnTo>
                <a:lnTo>
                  <a:pt x="0" y="0"/>
                </a:lnTo>
                <a:close/>
              </a:path>
            </a:pathLst>
          </a:custGeom>
          <a:blipFill>
            <a:blip r:embed="rId5"/>
            <a:stretch>
              <a:fillRect/>
            </a:stretch>
          </a:blipFill>
        </p:spPr>
      </p:sp>
      <p:sp>
        <p:nvSpPr>
          <p:cNvPr id="21" name="TextBox 21"/>
          <p:cNvSpPr txBox="1"/>
          <p:nvPr/>
        </p:nvSpPr>
        <p:spPr>
          <a:xfrm>
            <a:off x="528013" y="2387196"/>
            <a:ext cx="10981585" cy="457200"/>
          </a:xfrm>
          <a:prstGeom prst="rect">
            <a:avLst/>
          </a:prstGeom>
        </p:spPr>
        <p:txBody>
          <a:bodyPr lIns="0" tIns="0" rIns="0" bIns="0" rtlCol="0" anchor="t">
            <a:spAutoFit/>
          </a:bodyPr>
          <a:lstStyle/>
          <a:p>
            <a:pPr marL="0" lvl="0" indent="0" algn="just">
              <a:lnSpc>
                <a:spcPts val="3600"/>
              </a:lnSpc>
              <a:spcBef>
                <a:spcPct val="0"/>
              </a:spcBef>
            </a:pPr>
            <a:r>
              <a:rPr lang="en-US" sz="3000" b="1">
                <a:solidFill>
                  <a:srgbClr val="000000"/>
                </a:solidFill>
                <a:latin typeface="IBM Plex Sans Bold"/>
                <a:ea typeface="IBM Plex Sans Bold"/>
                <a:cs typeface="IBM Plex Sans Bold"/>
                <a:sym typeface="IBM Plex Sans Bold"/>
              </a:rPr>
              <a:t>GET /api/orders </a:t>
            </a:r>
          </a:p>
        </p:txBody>
      </p:sp>
      <p:sp>
        <p:nvSpPr>
          <p:cNvPr id="22" name="TextBox 22"/>
          <p:cNvSpPr txBox="1"/>
          <p:nvPr/>
        </p:nvSpPr>
        <p:spPr>
          <a:xfrm>
            <a:off x="1671166" y="3666819"/>
            <a:ext cx="6527619" cy="485775"/>
          </a:xfrm>
          <a:prstGeom prst="rect">
            <a:avLst/>
          </a:prstGeom>
        </p:spPr>
        <p:txBody>
          <a:bodyPr lIns="0" tIns="0" rIns="0" bIns="0" rtlCol="0" anchor="t">
            <a:spAutoFit/>
          </a:bodyPr>
          <a:lstStyle/>
          <a:p>
            <a:pPr marL="0" lvl="1" indent="0" algn="l">
              <a:lnSpc>
                <a:spcPts val="3900"/>
              </a:lnSpc>
              <a:spcBef>
                <a:spcPct val="0"/>
              </a:spcBef>
            </a:pPr>
            <a:r>
              <a:rPr lang="en-US" sz="3000">
                <a:solidFill>
                  <a:srgbClr val="000000"/>
                </a:solidFill>
                <a:latin typeface="IBM Plex Sans"/>
                <a:ea typeface="IBM Plex Sans"/>
                <a:cs typeface="IBM Plex Sans"/>
                <a:sym typeface="IBM Plex Sans"/>
              </a:rPr>
              <a:t>Mô tả: Lấy danh sách đơn hàng.</a:t>
            </a:r>
          </a:p>
        </p:txBody>
      </p:sp>
      <p:sp>
        <p:nvSpPr>
          <p:cNvPr id="23" name="TextBox 23"/>
          <p:cNvSpPr txBox="1"/>
          <p:nvPr/>
        </p:nvSpPr>
        <p:spPr>
          <a:xfrm>
            <a:off x="1661641" y="5499945"/>
            <a:ext cx="7218409" cy="485775"/>
          </a:xfrm>
          <a:prstGeom prst="rect">
            <a:avLst/>
          </a:prstGeom>
        </p:spPr>
        <p:txBody>
          <a:bodyPr lIns="0" tIns="0" rIns="0" bIns="0" rtlCol="0" anchor="t">
            <a:spAutoFit/>
          </a:bodyPr>
          <a:lstStyle/>
          <a:p>
            <a:pPr marL="0" lvl="1" indent="0" algn="l">
              <a:lnSpc>
                <a:spcPts val="3900"/>
              </a:lnSpc>
              <a:spcBef>
                <a:spcPct val="0"/>
              </a:spcBef>
            </a:pPr>
            <a:r>
              <a:rPr lang="en-US" sz="3000">
                <a:solidFill>
                  <a:srgbClr val="000000"/>
                </a:solidFill>
                <a:latin typeface="IBM Plex Sans"/>
                <a:ea typeface="IBM Plex Sans"/>
                <a:cs typeface="IBM Plex Sans"/>
                <a:sym typeface="IBM Plex Sans"/>
              </a:rPr>
              <a:t>Yêu cầu: Không có yêu cầu đặc biệt.</a:t>
            </a:r>
          </a:p>
        </p:txBody>
      </p:sp>
      <p:sp>
        <p:nvSpPr>
          <p:cNvPr id="24" name="TextBox 24"/>
          <p:cNvSpPr txBox="1"/>
          <p:nvPr/>
        </p:nvSpPr>
        <p:spPr>
          <a:xfrm>
            <a:off x="1661641" y="7328745"/>
            <a:ext cx="7218409" cy="485775"/>
          </a:xfrm>
          <a:prstGeom prst="rect">
            <a:avLst/>
          </a:prstGeom>
        </p:spPr>
        <p:txBody>
          <a:bodyPr lIns="0" tIns="0" rIns="0" bIns="0" rtlCol="0" anchor="t">
            <a:spAutoFit/>
          </a:bodyPr>
          <a:lstStyle/>
          <a:p>
            <a:pPr marL="0" lvl="1" indent="0" algn="l">
              <a:lnSpc>
                <a:spcPts val="3900"/>
              </a:lnSpc>
              <a:spcBef>
                <a:spcPct val="0"/>
              </a:spcBef>
            </a:pPr>
            <a:r>
              <a:rPr lang="en-US" sz="3000">
                <a:solidFill>
                  <a:srgbClr val="000000"/>
                </a:solidFill>
                <a:latin typeface="IBM Plex Sans"/>
                <a:ea typeface="IBM Plex Sans"/>
                <a:cs typeface="IBM Plex Sans"/>
                <a:sym typeface="IBM Plex Sans"/>
              </a:rPr>
              <a:t>Phản hồi:200 OK, 404 Not Found.</a:t>
            </a:r>
          </a:p>
        </p:txBody>
      </p:sp>
      <p:sp>
        <p:nvSpPr>
          <p:cNvPr id="25" name="TextBox 25"/>
          <p:cNvSpPr txBox="1"/>
          <p:nvPr/>
        </p:nvSpPr>
        <p:spPr>
          <a:xfrm>
            <a:off x="11030172" y="1465216"/>
            <a:ext cx="5506951" cy="485775"/>
          </a:xfrm>
          <a:prstGeom prst="rect">
            <a:avLst/>
          </a:prstGeom>
        </p:spPr>
        <p:txBody>
          <a:bodyPr lIns="0" tIns="0" rIns="0" bIns="0" rtlCol="0" anchor="t">
            <a:spAutoFit/>
          </a:bodyPr>
          <a:lstStyle/>
          <a:p>
            <a:pPr marL="0" lvl="1" indent="0" algn="l">
              <a:lnSpc>
                <a:spcPts val="3900"/>
              </a:lnSpc>
              <a:spcBef>
                <a:spcPct val="0"/>
              </a:spcBef>
            </a:pPr>
            <a:r>
              <a:rPr lang="en-US" sz="3000" b="1">
                <a:solidFill>
                  <a:srgbClr val="000000"/>
                </a:solidFill>
                <a:latin typeface="IBM Plex Sans Bold"/>
                <a:ea typeface="IBM Plex Sans Bold"/>
                <a:cs typeface="IBM Plex Sans Bold"/>
                <a:sym typeface="IBM Plex Sans Bold"/>
              </a:rPr>
              <a:t>Ví dụ Request</a:t>
            </a:r>
          </a:p>
        </p:txBody>
      </p:sp>
      <p:sp>
        <p:nvSpPr>
          <p:cNvPr id="26" name="TextBox 26"/>
          <p:cNvSpPr txBox="1"/>
          <p:nvPr/>
        </p:nvSpPr>
        <p:spPr>
          <a:xfrm>
            <a:off x="10837432" y="3666819"/>
            <a:ext cx="6267023" cy="3457575"/>
          </a:xfrm>
          <a:prstGeom prst="rect">
            <a:avLst/>
          </a:prstGeom>
        </p:spPr>
        <p:txBody>
          <a:bodyPr lIns="0" tIns="0" rIns="0" bIns="0" rtlCol="0" anchor="t">
            <a:spAutoFit/>
          </a:bodyPr>
          <a:lstStyle/>
          <a:p>
            <a:pPr algn="l">
              <a:lnSpc>
                <a:spcPts val="3900"/>
              </a:lnSpc>
            </a:pPr>
            <a:r>
              <a:rPr lang="en-US" sz="3000" b="1">
                <a:solidFill>
                  <a:srgbClr val="FFFFFF"/>
                </a:solidFill>
                <a:latin typeface="IBM Plex Sans Bold"/>
                <a:ea typeface="IBM Plex Sans Bold"/>
                <a:cs typeface="IBM Plex Sans Bold"/>
                <a:sym typeface="IBM Plex Sans Bold"/>
              </a:rPr>
              <a:t>{</a:t>
            </a:r>
          </a:p>
          <a:p>
            <a:pPr algn="l">
              <a:lnSpc>
                <a:spcPts val="3900"/>
              </a:lnSpc>
            </a:pPr>
            <a:r>
              <a:rPr lang="en-US" sz="3000" b="1">
                <a:solidFill>
                  <a:srgbClr val="FFFFFF"/>
                </a:solidFill>
                <a:latin typeface="IBM Plex Sans Bold"/>
                <a:ea typeface="IBM Plex Sans Bold"/>
                <a:cs typeface="IBM Plex Sans Bold"/>
                <a:sym typeface="IBM Plex Sans Bold"/>
              </a:rPr>
              <a:t>  "name": "Smartwatch Updated",</a:t>
            </a:r>
          </a:p>
          <a:p>
            <a:pPr algn="l">
              <a:lnSpc>
                <a:spcPts val="3900"/>
              </a:lnSpc>
            </a:pPr>
            <a:r>
              <a:rPr lang="en-US" sz="3000" b="1">
                <a:solidFill>
                  <a:srgbClr val="FFFFFF"/>
                </a:solidFill>
                <a:latin typeface="IBM Plex Sans Bold"/>
                <a:ea typeface="IBM Plex Sans Bold"/>
                <a:cs typeface="IBM Plex Sans Bold"/>
                <a:sym typeface="IBM Plex Sans Bold"/>
              </a:rPr>
              <a:t>  "price": 180,</a:t>
            </a:r>
          </a:p>
          <a:p>
            <a:pPr algn="l">
              <a:lnSpc>
                <a:spcPts val="3900"/>
              </a:lnSpc>
            </a:pPr>
            <a:r>
              <a:rPr lang="en-US" sz="3000" b="1">
                <a:solidFill>
                  <a:srgbClr val="FFFFFF"/>
                </a:solidFill>
                <a:latin typeface="IBM Plex Sans Bold"/>
                <a:ea typeface="IBM Plex Sans Bold"/>
                <a:cs typeface="IBM Plex Sans Bold"/>
                <a:sym typeface="IBM Plex Sans Bold"/>
              </a:rPr>
              <a:t>  "description": "Đồng hồ thông minh thế hệ mới"</a:t>
            </a:r>
          </a:p>
          <a:p>
            <a:pPr algn="l">
              <a:lnSpc>
                <a:spcPts val="3900"/>
              </a:lnSpc>
            </a:pPr>
            <a:r>
              <a:rPr lang="en-US" sz="3000" b="1">
                <a:solidFill>
                  <a:srgbClr val="FFFFFF"/>
                </a:solidFill>
                <a:latin typeface="IBM Plex Sans Bold"/>
                <a:ea typeface="IBM Plex Sans Bold"/>
                <a:cs typeface="IBM Plex Sans Bold"/>
                <a:sym typeface="IBM Plex Sans Bold"/>
              </a:rPr>
              <a:t>}</a:t>
            </a:r>
          </a:p>
          <a:p>
            <a:pPr marL="0" lvl="1" indent="0" algn="l">
              <a:lnSpc>
                <a:spcPts val="3900"/>
              </a:lnSpc>
              <a:spcBef>
                <a:spcPct val="0"/>
              </a:spcBef>
            </a:pPr>
            <a:endParaRPr lang="en-US" sz="3000" b="1">
              <a:solidFill>
                <a:srgbClr val="FFFFFF"/>
              </a:solidFill>
              <a:latin typeface="IBM Plex Sans Bold"/>
              <a:ea typeface="IBM Plex Sans Bold"/>
              <a:cs typeface="IBM Plex Sans Bold"/>
              <a:sym typeface="IBM Plex Sans Bold"/>
            </a:endParaRPr>
          </a:p>
        </p:txBody>
      </p:sp>
      <p:sp>
        <p:nvSpPr>
          <p:cNvPr id="27" name="Freeform 27"/>
          <p:cNvSpPr/>
          <p:nvPr/>
        </p:nvSpPr>
        <p:spPr>
          <a:xfrm>
            <a:off x="10547369" y="2124260"/>
            <a:ext cx="7265719" cy="7265719"/>
          </a:xfrm>
          <a:custGeom>
            <a:avLst/>
            <a:gdLst/>
            <a:ahLst/>
            <a:cxnLst/>
            <a:rect l="l" t="t" r="r" b="b"/>
            <a:pathLst>
              <a:path w="7265719" h="7265719">
                <a:moveTo>
                  <a:pt x="0" y="0"/>
                </a:moveTo>
                <a:lnTo>
                  <a:pt x="7265719" y="0"/>
                </a:lnTo>
                <a:lnTo>
                  <a:pt x="7265719" y="7265719"/>
                </a:lnTo>
                <a:lnTo>
                  <a:pt x="0" y="726571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8" name="TextBox 28"/>
          <p:cNvSpPr txBox="1"/>
          <p:nvPr/>
        </p:nvSpPr>
        <p:spPr>
          <a:xfrm>
            <a:off x="11446588" y="3268310"/>
            <a:ext cx="5090535" cy="4952902"/>
          </a:xfrm>
          <a:prstGeom prst="rect">
            <a:avLst/>
          </a:prstGeom>
        </p:spPr>
        <p:txBody>
          <a:bodyPr lIns="0" tIns="0" rIns="0" bIns="0" rtlCol="0" anchor="t">
            <a:spAutoFit/>
          </a:bodyPr>
          <a:lstStyle/>
          <a:p>
            <a:pPr algn="l">
              <a:lnSpc>
                <a:spcPts val="4939"/>
              </a:lnSpc>
            </a:pPr>
            <a:r>
              <a:rPr lang="en-US" sz="3528">
                <a:solidFill>
                  <a:srgbClr val="000000"/>
                </a:solidFill>
                <a:latin typeface="Arimo"/>
                <a:ea typeface="Arimo"/>
                <a:cs typeface="Arimo"/>
                <a:sym typeface="Arimo"/>
              </a:rPr>
              <a:t>[</a:t>
            </a:r>
          </a:p>
          <a:p>
            <a:pPr algn="l">
              <a:lnSpc>
                <a:spcPts val="4939"/>
              </a:lnSpc>
            </a:pPr>
            <a:r>
              <a:rPr lang="en-US" sz="3528">
                <a:solidFill>
                  <a:srgbClr val="000000"/>
                </a:solidFill>
                <a:latin typeface="Arimo"/>
                <a:ea typeface="Arimo"/>
                <a:cs typeface="Arimo"/>
                <a:sym typeface="Arimo"/>
              </a:rPr>
              <a:t> {</a:t>
            </a:r>
          </a:p>
          <a:p>
            <a:pPr algn="l">
              <a:lnSpc>
                <a:spcPts val="4939"/>
              </a:lnSpc>
            </a:pPr>
            <a:r>
              <a:rPr lang="en-US" sz="3528">
                <a:solidFill>
                  <a:srgbClr val="000000"/>
                </a:solidFill>
                <a:latin typeface="Arimo"/>
                <a:ea typeface="Arimo"/>
                <a:cs typeface="Arimo"/>
                <a:sym typeface="Arimo"/>
              </a:rPr>
              <a:t>   "orderId": 1,</a:t>
            </a:r>
          </a:p>
          <a:p>
            <a:pPr algn="l">
              <a:lnSpc>
                <a:spcPts val="4939"/>
              </a:lnSpc>
            </a:pPr>
            <a:r>
              <a:rPr lang="en-US" sz="3528">
                <a:solidFill>
                  <a:srgbClr val="000000"/>
                </a:solidFill>
                <a:latin typeface="Arimo"/>
                <a:ea typeface="Arimo"/>
                <a:cs typeface="Arimo"/>
                <a:sym typeface="Arimo"/>
              </a:rPr>
              <a:t>   "status": "Pending",</a:t>
            </a:r>
          </a:p>
          <a:p>
            <a:pPr algn="l">
              <a:lnSpc>
                <a:spcPts val="4939"/>
              </a:lnSpc>
            </a:pPr>
            <a:r>
              <a:rPr lang="en-US" sz="3528">
                <a:solidFill>
                  <a:srgbClr val="000000"/>
                </a:solidFill>
                <a:latin typeface="Arimo"/>
                <a:ea typeface="Arimo"/>
                <a:cs typeface="Arimo"/>
                <a:sym typeface="Arimo"/>
              </a:rPr>
              <a:t>   "total": 2000</a:t>
            </a:r>
          </a:p>
          <a:p>
            <a:pPr algn="l">
              <a:lnSpc>
                <a:spcPts val="4939"/>
              </a:lnSpc>
            </a:pPr>
            <a:r>
              <a:rPr lang="en-US" sz="3528">
                <a:solidFill>
                  <a:srgbClr val="000000"/>
                </a:solidFill>
                <a:latin typeface="Arimo"/>
                <a:ea typeface="Arimo"/>
                <a:cs typeface="Arimo"/>
                <a:sym typeface="Arimo"/>
              </a:rPr>
              <a:t> }</a:t>
            </a:r>
          </a:p>
          <a:p>
            <a:pPr algn="l">
              <a:lnSpc>
                <a:spcPts val="4939"/>
              </a:lnSpc>
            </a:pPr>
            <a:r>
              <a:rPr lang="en-US" sz="3528">
                <a:solidFill>
                  <a:srgbClr val="000000"/>
                </a:solidFill>
                <a:latin typeface="Arimo"/>
                <a:ea typeface="Arimo"/>
                <a:cs typeface="Arimo"/>
                <a:sym typeface="Arimo"/>
              </a:rPr>
              <a:t>]</a:t>
            </a:r>
          </a:p>
          <a:p>
            <a:pPr algn="l">
              <a:lnSpc>
                <a:spcPts val="4939"/>
              </a:lnSpc>
              <a:spcBef>
                <a:spcPct val="0"/>
              </a:spcBef>
            </a:pPr>
            <a:endParaRPr lang="en-US" sz="3528">
              <a:solidFill>
                <a:srgbClr val="000000"/>
              </a:solidFill>
              <a:latin typeface="Arimo"/>
              <a:ea typeface="Arimo"/>
              <a:cs typeface="Arimo"/>
              <a:sym typeface="Arimo"/>
            </a:endParaRPr>
          </a:p>
        </p:txBody>
      </p:sp>
    </p:spTree>
  </p:cSld>
  <p:clrMapOvr>
    <a:masterClrMapping/>
  </p:clrMapOvr>
  <p:transition spd="slow">
    <p:cove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64845" y="9633781"/>
            <a:ext cx="6436524" cy="1006526"/>
            <a:chOff x="0" y="0"/>
            <a:chExt cx="1695216" cy="265093"/>
          </a:xfrm>
        </p:grpSpPr>
        <p:sp>
          <p:nvSpPr>
            <p:cNvPr id="3" name="Freeform 3"/>
            <p:cNvSpPr/>
            <p:nvPr/>
          </p:nvSpPr>
          <p:spPr>
            <a:xfrm>
              <a:off x="0" y="0"/>
              <a:ext cx="1695216" cy="265093"/>
            </a:xfrm>
            <a:custGeom>
              <a:avLst/>
              <a:gdLst/>
              <a:ahLst/>
              <a:cxnLst/>
              <a:rect l="l" t="t" r="r" b="b"/>
              <a:pathLst>
                <a:path w="1695216" h="265093">
                  <a:moveTo>
                    <a:pt x="0" y="0"/>
                  </a:moveTo>
                  <a:lnTo>
                    <a:pt x="1695216" y="0"/>
                  </a:lnTo>
                  <a:lnTo>
                    <a:pt x="1695216" y="265093"/>
                  </a:lnTo>
                  <a:lnTo>
                    <a:pt x="0" y="265093"/>
                  </a:lnTo>
                  <a:close/>
                </a:path>
              </a:pathLst>
            </a:custGeom>
            <a:solidFill>
              <a:srgbClr val="5CC1E6"/>
            </a:solidFill>
          </p:spPr>
        </p:sp>
        <p:sp>
          <p:nvSpPr>
            <p:cNvPr id="4" name="TextBox 4"/>
            <p:cNvSpPr txBox="1"/>
            <p:nvPr/>
          </p:nvSpPr>
          <p:spPr>
            <a:xfrm>
              <a:off x="0" y="-47625"/>
              <a:ext cx="1695216" cy="312718"/>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2116321" y="9633781"/>
            <a:ext cx="6436524" cy="1006526"/>
            <a:chOff x="0" y="0"/>
            <a:chExt cx="1695216" cy="265093"/>
          </a:xfrm>
        </p:grpSpPr>
        <p:sp>
          <p:nvSpPr>
            <p:cNvPr id="6" name="Freeform 6"/>
            <p:cNvSpPr/>
            <p:nvPr/>
          </p:nvSpPr>
          <p:spPr>
            <a:xfrm>
              <a:off x="0" y="0"/>
              <a:ext cx="1695216" cy="265093"/>
            </a:xfrm>
            <a:custGeom>
              <a:avLst/>
              <a:gdLst/>
              <a:ahLst/>
              <a:cxnLst/>
              <a:rect l="l" t="t" r="r" b="b"/>
              <a:pathLst>
                <a:path w="1695216" h="265093">
                  <a:moveTo>
                    <a:pt x="0" y="0"/>
                  </a:moveTo>
                  <a:lnTo>
                    <a:pt x="1695216" y="0"/>
                  </a:lnTo>
                  <a:lnTo>
                    <a:pt x="1695216" y="265093"/>
                  </a:lnTo>
                  <a:lnTo>
                    <a:pt x="0" y="265093"/>
                  </a:lnTo>
                  <a:close/>
                </a:path>
              </a:pathLst>
            </a:custGeom>
            <a:solidFill>
              <a:srgbClr val="034B65"/>
            </a:solidFill>
          </p:spPr>
        </p:sp>
        <p:sp>
          <p:nvSpPr>
            <p:cNvPr id="7" name="TextBox 7"/>
            <p:cNvSpPr txBox="1"/>
            <p:nvPr/>
          </p:nvSpPr>
          <p:spPr>
            <a:xfrm>
              <a:off x="0" y="-47625"/>
              <a:ext cx="1695216" cy="312718"/>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6018805" y="9633781"/>
            <a:ext cx="6436524" cy="1006526"/>
            <a:chOff x="0" y="0"/>
            <a:chExt cx="1695216" cy="265093"/>
          </a:xfrm>
        </p:grpSpPr>
        <p:sp>
          <p:nvSpPr>
            <p:cNvPr id="9" name="Freeform 9"/>
            <p:cNvSpPr/>
            <p:nvPr/>
          </p:nvSpPr>
          <p:spPr>
            <a:xfrm>
              <a:off x="0" y="0"/>
              <a:ext cx="1695216" cy="265093"/>
            </a:xfrm>
            <a:custGeom>
              <a:avLst/>
              <a:gdLst/>
              <a:ahLst/>
              <a:cxnLst/>
              <a:rect l="l" t="t" r="r" b="b"/>
              <a:pathLst>
                <a:path w="1695216" h="265093">
                  <a:moveTo>
                    <a:pt x="0" y="0"/>
                  </a:moveTo>
                  <a:lnTo>
                    <a:pt x="1695216" y="0"/>
                  </a:lnTo>
                  <a:lnTo>
                    <a:pt x="1695216" y="265093"/>
                  </a:lnTo>
                  <a:lnTo>
                    <a:pt x="0" y="265093"/>
                  </a:lnTo>
                  <a:close/>
                </a:path>
              </a:pathLst>
            </a:custGeom>
            <a:solidFill>
              <a:srgbClr val="167DA2"/>
            </a:solidFill>
          </p:spPr>
        </p:sp>
        <p:sp>
          <p:nvSpPr>
            <p:cNvPr id="10" name="TextBox 10"/>
            <p:cNvSpPr txBox="1"/>
            <p:nvPr/>
          </p:nvSpPr>
          <p:spPr>
            <a:xfrm>
              <a:off x="0" y="-47625"/>
              <a:ext cx="1695216" cy="312718"/>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469927" y="1365739"/>
            <a:ext cx="8398591" cy="847097"/>
            <a:chOff x="0" y="0"/>
            <a:chExt cx="17246160" cy="1739479"/>
          </a:xfrm>
        </p:grpSpPr>
        <p:sp>
          <p:nvSpPr>
            <p:cNvPr id="12" name="Freeform 12"/>
            <p:cNvSpPr/>
            <p:nvPr/>
          </p:nvSpPr>
          <p:spPr>
            <a:xfrm>
              <a:off x="0" y="0"/>
              <a:ext cx="17246160" cy="1739479"/>
            </a:xfrm>
            <a:custGeom>
              <a:avLst/>
              <a:gdLst/>
              <a:ahLst/>
              <a:cxnLst/>
              <a:rect l="l" t="t" r="r" b="b"/>
              <a:pathLst>
                <a:path w="17246160" h="1739479">
                  <a:moveTo>
                    <a:pt x="203200" y="0"/>
                  </a:moveTo>
                  <a:lnTo>
                    <a:pt x="17246160" y="0"/>
                  </a:lnTo>
                  <a:lnTo>
                    <a:pt x="17042960" y="1739479"/>
                  </a:lnTo>
                  <a:lnTo>
                    <a:pt x="0" y="1739479"/>
                  </a:lnTo>
                  <a:lnTo>
                    <a:pt x="203200" y="0"/>
                  </a:lnTo>
                  <a:close/>
                </a:path>
              </a:pathLst>
            </a:custGeom>
            <a:solidFill>
              <a:srgbClr val="167DA2"/>
            </a:solidFill>
          </p:spPr>
        </p:sp>
        <p:sp>
          <p:nvSpPr>
            <p:cNvPr id="13" name="TextBox 13"/>
            <p:cNvSpPr txBox="1"/>
            <p:nvPr/>
          </p:nvSpPr>
          <p:spPr>
            <a:xfrm>
              <a:off x="101600" y="-47625"/>
              <a:ext cx="17042960" cy="1787104"/>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1137668" y="1139964"/>
            <a:ext cx="7798054" cy="847097"/>
            <a:chOff x="0" y="0"/>
            <a:chExt cx="16012981" cy="1739479"/>
          </a:xfrm>
        </p:grpSpPr>
        <p:sp>
          <p:nvSpPr>
            <p:cNvPr id="15" name="Freeform 15"/>
            <p:cNvSpPr/>
            <p:nvPr/>
          </p:nvSpPr>
          <p:spPr>
            <a:xfrm>
              <a:off x="0" y="0"/>
              <a:ext cx="16012981" cy="1739479"/>
            </a:xfrm>
            <a:custGeom>
              <a:avLst/>
              <a:gdLst/>
              <a:ahLst/>
              <a:cxnLst/>
              <a:rect l="l" t="t" r="r" b="b"/>
              <a:pathLst>
                <a:path w="16012981" h="1739479">
                  <a:moveTo>
                    <a:pt x="203200" y="0"/>
                  </a:moveTo>
                  <a:lnTo>
                    <a:pt x="16012981" y="0"/>
                  </a:lnTo>
                  <a:lnTo>
                    <a:pt x="15809781" y="1739479"/>
                  </a:lnTo>
                  <a:lnTo>
                    <a:pt x="0" y="1739479"/>
                  </a:lnTo>
                  <a:lnTo>
                    <a:pt x="203200" y="0"/>
                  </a:lnTo>
                  <a:close/>
                </a:path>
              </a:pathLst>
            </a:custGeom>
            <a:solidFill>
              <a:srgbClr val="5CC1E6"/>
            </a:solidFill>
          </p:spPr>
        </p:sp>
        <p:sp>
          <p:nvSpPr>
            <p:cNvPr id="16" name="TextBox 16"/>
            <p:cNvSpPr txBox="1"/>
            <p:nvPr/>
          </p:nvSpPr>
          <p:spPr>
            <a:xfrm>
              <a:off x="101600" y="-47625"/>
              <a:ext cx="15809781" cy="1787104"/>
            </a:xfrm>
            <a:prstGeom prst="rect">
              <a:avLst/>
            </a:prstGeom>
          </p:spPr>
          <p:txBody>
            <a:bodyPr lIns="50800" tIns="50800" rIns="50800" bIns="50800" rtlCol="0" anchor="ctr"/>
            <a:lstStyle/>
            <a:p>
              <a:pPr algn="ctr">
                <a:lnSpc>
                  <a:spcPts val="2659"/>
                </a:lnSpc>
              </a:pPr>
              <a:endParaRPr/>
            </a:p>
          </p:txBody>
        </p:sp>
      </p:grpSp>
      <p:sp>
        <p:nvSpPr>
          <p:cNvPr id="17" name="Freeform 17"/>
          <p:cNvSpPr/>
          <p:nvPr/>
        </p:nvSpPr>
        <p:spPr>
          <a:xfrm>
            <a:off x="528013" y="3556087"/>
            <a:ext cx="735814" cy="735814"/>
          </a:xfrm>
          <a:custGeom>
            <a:avLst/>
            <a:gdLst/>
            <a:ahLst/>
            <a:cxnLst/>
            <a:rect l="l" t="t" r="r" b="b"/>
            <a:pathLst>
              <a:path w="735814" h="735814">
                <a:moveTo>
                  <a:pt x="0" y="0"/>
                </a:moveTo>
                <a:lnTo>
                  <a:pt x="735813" y="0"/>
                </a:lnTo>
                <a:lnTo>
                  <a:pt x="735813" y="735814"/>
                </a:lnTo>
                <a:lnTo>
                  <a:pt x="0" y="735814"/>
                </a:lnTo>
                <a:lnTo>
                  <a:pt x="0" y="0"/>
                </a:lnTo>
                <a:close/>
              </a:path>
            </a:pathLst>
          </a:custGeom>
          <a:blipFill>
            <a:blip r:embed="rId2"/>
            <a:stretch>
              <a:fillRect/>
            </a:stretch>
          </a:blipFill>
        </p:spPr>
      </p:sp>
      <p:sp>
        <p:nvSpPr>
          <p:cNvPr id="18" name="Freeform 18"/>
          <p:cNvSpPr/>
          <p:nvPr/>
        </p:nvSpPr>
        <p:spPr>
          <a:xfrm>
            <a:off x="499875" y="5389213"/>
            <a:ext cx="735814" cy="735814"/>
          </a:xfrm>
          <a:custGeom>
            <a:avLst/>
            <a:gdLst/>
            <a:ahLst/>
            <a:cxnLst/>
            <a:rect l="l" t="t" r="r" b="b"/>
            <a:pathLst>
              <a:path w="735814" h="735814">
                <a:moveTo>
                  <a:pt x="0" y="0"/>
                </a:moveTo>
                <a:lnTo>
                  <a:pt x="735814" y="0"/>
                </a:lnTo>
                <a:lnTo>
                  <a:pt x="735814" y="735814"/>
                </a:lnTo>
                <a:lnTo>
                  <a:pt x="0" y="735814"/>
                </a:lnTo>
                <a:lnTo>
                  <a:pt x="0" y="0"/>
                </a:lnTo>
                <a:close/>
              </a:path>
            </a:pathLst>
          </a:custGeom>
          <a:blipFill>
            <a:blip r:embed="rId3"/>
            <a:stretch>
              <a:fillRect/>
            </a:stretch>
          </a:blipFill>
        </p:spPr>
      </p:sp>
      <p:sp>
        <p:nvSpPr>
          <p:cNvPr id="19" name="Freeform 19"/>
          <p:cNvSpPr/>
          <p:nvPr/>
        </p:nvSpPr>
        <p:spPr>
          <a:xfrm>
            <a:off x="556150" y="7222339"/>
            <a:ext cx="679539" cy="679539"/>
          </a:xfrm>
          <a:custGeom>
            <a:avLst/>
            <a:gdLst/>
            <a:ahLst/>
            <a:cxnLst/>
            <a:rect l="l" t="t" r="r" b="b"/>
            <a:pathLst>
              <a:path w="679539" h="679539">
                <a:moveTo>
                  <a:pt x="0" y="0"/>
                </a:moveTo>
                <a:lnTo>
                  <a:pt x="679539" y="0"/>
                </a:lnTo>
                <a:lnTo>
                  <a:pt x="679539" y="679538"/>
                </a:lnTo>
                <a:lnTo>
                  <a:pt x="0" y="679538"/>
                </a:lnTo>
                <a:lnTo>
                  <a:pt x="0" y="0"/>
                </a:lnTo>
                <a:close/>
              </a:path>
            </a:pathLst>
          </a:custGeom>
          <a:blipFill>
            <a:blip r:embed="rId4"/>
            <a:stretch>
              <a:fillRect/>
            </a:stretch>
          </a:blipFill>
        </p:spPr>
      </p:sp>
      <p:sp>
        <p:nvSpPr>
          <p:cNvPr id="20" name="Freeform 20"/>
          <p:cNvSpPr/>
          <p:nvPr/>
        </p:nvSpPr>
        <p:spPr>
          <a:xfrm>
            <a:off x="9834065" y="1365739"/>
            <a:ext cx="713304" cy="713304"/>
          </a:xfrm>
          <a:custGeom>
            <a:avLst/>
            <a:gdLst/>
            <a:ahLst/>
            <a:cxnLst/>
            <a:rect l="l" t="t" r="r" b="b"/>
            <a:pathLst>
              <a:path w="713304" h="713304">
                <a:moveTo>
                  <a:pt x="0" y="0"/>
                </a:moveTo>
                <a:lnTo>
                  <a:pt x="713304" y="0"/>
                </a:lnTo>
                <a:lnTo>
                  <a:pt x="713304" y="713304"/>
                </a:lnTo>
                <a:lnTo>
                  <a:pt x="0" y="713304"/>
                </a:lnTo>
                <a:lnTo>
                  <a:pt x="0" y="0"/>
                </a:lnTo>
                <a:close/>
              </a:path>
            </a:pathLst>
          </a:custGeom>
          <a:blipFill>
            <a:blip r:embed="rId5"/>
            <a:stretch>
              <a:fillRect/>
            </a:stretch>
          </a:blipFill>
        </p:spPr>
      </p:sp>
      <p:sp>
        <p:nvSpPr>
          <p:cNvPr id="21" name="TextBox 21"/>
          <p:cNvSpPr txBox="1"/>
          <p:nvPr/>
        </p:nvSpPr>
        <p:spPr>
          <a:xfrm>
            <a:off x="528013" y="2387196"/>
            <a:ext cx="10981585" cy="457200"/>
          </a:xfrm>
          <a:prstGeom prst="rect">
            <a:avLst/>
          </a:prstGeom>
        </p:spPr>
        <p:txBody>
          <a:bodyPr lIns="0" tIns="0" rIns="0" bIns="0" rtlCol="0" anchor="t">
            <a:spAutoFit/>
          </a:bodyPr>
          <a:lstStyle/>
          <a:p>
            <a:pPr marL="0" lvl="0" indent="0" algn="just">
              <a:lnSpc>
                <a:spcPts val="3600"/>
              </a:lnSpc>
              <a:spcBef>
                <a:spcPct val="0"/>
              </a:spcBef>
            </a:pPr>
            <a:r>
              <a:rPr lang="en-US" sz="3000" b="1">
                <a:solidFill>
                  <a:srgbClr val="000000"/>
                </a:solidFill>
                <a:latin typeface="IBM Plex Sans Bold"/>
                <a:ea typeface="IBM Plex Sans Bold"/>
                <a:cs typeface="IBM Plex Sans Bold"/>
                <a:sym typeface="IBM Plex Sans Bold"/>
              </a:rPr>
              <a:t>GET /api/orders/{orderId} </a:t>
            </a:r>
          </a:p>
        </p:txBody>
      </p:sp>
      <p:sp>
        <p:nvSpPr>
          <p:cNvPr id="22" name="TextBox 22"/>
          <p:cNvSpPr txBox="1"/>
          <p:nvPr/>
        </p:nvSpPr>
        <p:spPr>
          <a:xfrm>
            <a:off x="1671166" y="3666819"/>
            <a:ext cx="6527619" cy="485775"/>
          </a:xfrm>
          <a:prstGeom prst="rect">
            <a:avLst/>
          </a:prstGeom>
        </p:spPr>
        <p:txBody>
          <a:bodyPr lIns="0" tIns="0" rIns="0" bIns="0" rtlCol="0" anchor="t">
            <a:spAutoFit/>
          </a:bodyPr>
          <a:lstStyle/>
          <a:p>
            <a:pPr marL="0" lvl="1" indent="0" algn="l">
              <a:lnSpc>
                <a:spcPts val="3900"/>
              </a:lnSpc>
              <a:spcBef>
                <a:spcPct val="0"/>
              </a:spcBef>
            </a:pPr>
            <a:r>
              <a:rPr lang="en-US" sz="3000">
                <a:solidFill>
                  <a:srgbClr val="000000"/>
                </a:solidFill>
                <a:latin typeface="IBM Plex Sans"/>
                <a:ea typeface="IBM Plex Sans"/>
                <a:cs typeface="IBM Plex Sans"/>
                <a:sym typeface="IBM Plex Sans"/>
              </a:rPr>
              <a:t>Mô tả: Lấy chi tiết đơn hàng.</a:t>
            </a:r>
          </a:p>
        </p:txBody>
      </p:sp>
      <p:sp>
        <p:nvSpPr>
          <p:cNvPr id="23" name="TextBox 23"/>
          <p:cNvSpPr txBox="1"/>
          <p:nvPr/>
        </p:nvSpPr>
        <p:spPr>
          <a:xfrm>
            <a:off x="1661641" y="5499945"/>
            <a:ext cx="7218409" cy="485775"/>
          </a:xfrm>
          <a:prstGeom prst="rect">
            <a:avLst/>
          </a:prstGeom>
        </p:spPr>
        <p:txBody>
          <a:bodyPr lIns="0" tIns="0" rIns="0" bIns="0" rtlCol="0" anchor="t">
            <a:spAutoFit/>
          </a:bodyPr>
          <a:lstStyle/>
          <a:p>
            <a:pPr marL="0" lvl="1" indent="0" algn="l">
              <a:lnSpc>
                <a:spcPts val="3900"/>
              </a:lnSpc>
              <a:spcBef>
                <a:spcPct val="0"/>
              </a:spcBef>
            </a:pPr>
            <a:r>
              <a:rPr lang="en-US" sz="3000">
                <a:solidFill>
                  <a:srgbClr val="000000"/>
                </a:solidFill>
                <a:latin typeface="IBM Plex Sans"/>
                <a:ea typeface="IBM Plex Sans"/>
                <a:cs typeface="IBM Plex Sans"/>
                <a:sym typeface="IBM Plex Sans"/>
              </a:rPr>
              <a:t>Yêu cầu: orderId</a:t>
            </a:r>
          </a:p>
        </p:txBody>
      </p:sp>
      <p:sp>
        <p:nvSpPr>
          <p:cNvPr id="24" name="TextBox 24"/>
          <p:cNvSpPr txBox="1"/>
          <p:nvPr/>
        </p:nvSpPr>
        <p:spPr>
          <a:xfrm>
            <a:off x="1661641" y="7328745"/>
            <a:ext cx="7218409" cy="485775"/>
          </a:xfrm>
          <a:prstGeom prst="rect">
            <a:avLst/>
          </a:prstGeom>
        </p:spPr>
        <p:txBody>
          <a:bodyPr lIns="0" tIns="0" rIns="0" bIns="0" rtlCol="0" anchor="t">
            <a:spAutoFit/>
          </a:bodyPr>
          <a:lstStyle/>
          <a:p>
            <a:pPr marL="0" lvl="1" indent="0" algn="l">
              <a:lnSpc>
                <a:spcPts val="3900"/>
              </a:lnSpc>
              <a:spcBef>
                <a:spcPct val="0"/>
              </a:spcBef>
            </a:pPr>
            <a:r>
              <a:rPr lang="en-US" sz="3000">
                <a:solidFill>
                  <a:srgbClr val="000000"/>
                </a:solidFill>
                <a:latin typeface="IBM Plex Sans"/>
                <a:ea typeface="IBM Plex Sans"/>
                <a:cs typeface="IBM Plex Sans"/>
                <a:sym typeface="IBM Plex Sans"/>
              </a:rPr>
              <a:t>Phản hồi: 200 OK, 404 Not FFound</a:t>
            </a:r>
          </a:p>
        </p:txBody>
      </p:sp>
      <p:sp>
        <p:nvSpPr>
          <p:cNvPr id="25" name="TextBox 25"/>
          <p:cNvSpPr txBox="1"/>
          <p:nvPr/>
        </p:nvSpPr>
        <p:spPr>
          <a:xfrm>
            <a:off x="11030172" y="1465216"/>
            <a:ext cx="5506951" cy="485775"/>
          </a:xfrm>
          <a:prstGeom prst="rect">
            <a:avLst/>
          </a:prstGeom>
        </p:spPr>
        <p:txBody>
          <a:bodyPr lIns="0" tIns="0" rIns="0" bIns="0" rtlCol="0" anchor="t">
            <a:spAutoFit/>
          </a:bodyPr>
          <a:lstStyle/>
          <a:p>
            <a:pPr marL="0" lvl="1" indent="0" algn="l">
              <a:lnSpc>
                <a:spcPts val="3900"/>
              </a:lnSpc>
              <a:spcBef>
                <a:spcPct val="0"/>
              </a:spcBef>
            </a:pPr>
            <a:r>
              <a:rPr lang="en-US" sz="3000" b="1">
                <a:solidFill>
                  <a:srgbClr val="000000"/>
                </a:solidFill>
                <a:latin typeface="IBM Plex Sans Bold"/>
                <a:ea typeface="IBM Plex Sans Bold"/>
                <a:cs typeface="IBM Plex Sans Bold"/>
                <a:sym typeface="IBM Plex Sans Bold"/>
              </a:rPr>
              <a:t>Ví dụ Request</a:t>
            </a:r>
          </a:p>
        </p:txBody>
      </p:sp>
      <p:sp>
        <p:nvSpPr>
          <p:cNvPr id="26" name="TextBox 26"/>
          <p:cNvSpPr txBox="1"/>
          <p:nvPr/>
        </p:nvSpPr>
        <p:spPr>
          <a:xfrm>
            <a:off x="10837432" y="3666819"/>
            <a:ext cx="6267023" cy="3457575"/>
          </a:xfrm>
          <a:prstGeom prst="rect">
            <a:avLst/>
          </a:prstGeom>
        </p:spPr>
        <p:txBody>
          <a:bodyPr lIns="0" tIns="0" rIns="0" bIns="0" rtlCol="0" anchor="t">
            <a:spAutoFit/>
          </a:bodyPr>
          <a:lstStyle/>
          <a:p>
            <a:pPr algn="l">
              <a:lnSpc>
                <a:spcPts val="3900"/>
              </a:lnSpc>
            </a:pPr>
            <a:r>
              <a:rPr lang="en-US" sz="3000" b="1">
                <a:solidFill>
                  <a:srgbClr val="FFFFFF"/>
                </a:solidFill>
                <a:latin typeface="IBM Plex Sans Bold"/>
                <a:ea typeface="IBM Plex Sans Bold"/>
                <a:cs typeface="IBM Plex Sans Bold"/>
                <a:sym typeface="IBM Plex Sans Bold"/>
              </a:rPr>
              <a:t>{</a:t>
            </a:r>
          </a:p>
          <a:p>
            <a:pPr algn="l">
              <a:lnSpc>
                <a:spcPts val="3900"/>
              </a:lnSpc>
            </a:pPr>
            <a:r>
              <a:rPr lang="en-US" sz="3000" b="1">
                <a:solidFill>
                  <a:srgbClr val="FFFFFF"/>
                </a:solidFill>
                <a:latin typeface="IBM Plex Sans Bold"/>
                <a:ea typeface="IBM Plex Sans Bold"/>
                <a:cs typeface="IBM Plex Sans Bold"/>
                <a:sym typeface="IBM Plex Sans Bold"/>
              </a:rPr>
              <a:t>  "name": "Smartwatch Updated",</a:t>
            </a:r>
          </a:p>
          <a:p>
            <a:pPr algn="l">
              <a:lnSpc>
                <a:spcPts val="3900"/>
              </a:lnSpc>
            </a:pPr>
            <a:r>
              <a:rPr lang="en-US" sz="3000" b="1">
                <a:solidFill>
                  <a:srgbClr val="FFFFFF"/>
                </a:solidFill>
                <a:latin typeface="IBM Plex Sans Bold"/>
                <a:ea typeface="IBM Plex Sans Bold"/>
                <a:cs typeface="IBM Plex Sans Bold"/>
                <a:sym typeface="IBM Plex Sans Bold"/>
              </a:rPr>
              <a:t>  "price": 180,</a:t>
            </a:r>
          </a:p>
          <a:p>
            <a:pPr algn="l">
              <a:lnSpc>
                <a:spcPts val="3900"/>
              </a:lnSpc>
            </a:pPr>
            <a:r>
              <a:rPr lang="en-US" sz="3000" b="1">
                <a:solidFill>
                  <a:srgbClr val="FFFFFF"/>
                </a:solidFill>
                <a:latin typeface="IBM Plex Sans Bold"/>
                <a:ea typeface="IBM Plex Sans Bold"/>
                <a:cs typeface="IBM Plex Sans Bold"/>
                <a:sym typeface="IBM Plex Sans Bold"/>
              </a:rPr>
              <a:t>  "description": "Đồng hồ thông minh thế hệ mới"</a:t>
            </a:r>
          </a:p>
          <a:p>
            <a:pPr algn="l">
              <a:lnSpc>
                <a:spcPts val="3900"/>
              </a:lnSpc>
            </a:pPr>
            <a:r>
              <a:rPr lang="en-US" sz="3000" b="1">
                <a:solidFill>
                  <a:srgbClr val="FFFFFF"/>
                </a:solidFill>
                <a:latin typeface="IBM Plex Sans Bold"/>
                <a:ea typeface="IBM Plex Sans Bold"/>
                <a:cs typeface="IBM Plex Sans Bold"/>
                <a:sym typeface="IBM Plex Sans Bold"/>
              </a:rPr>
              <a:t>}</a:t>
            </a:r>
          </a:p>
          <a:p>
            <a:pPr marL="0" lvl="1" indent="0" algn="l">
              <a:lnSpc>
                <a:spcPts val="3900"/>
              </a:lnSpc>
              <a:spcBef>
                <a:spcPct val="0"/>
              </a:spcBef>
            </a:pPr>
            <a:endParaRPr lang="en-US" sz="3000" b="1">
              <a:solidFill>
                <a:srgbClr val="FFFFFF"/>
              </a:solidFill>
              <a:latin typeface="IBM Plex Sans Bold"/>
              <a:ea typeface="IBM Plex Sans Bold"/>
              <a:cs typeface="IBM Plex Sans Bold"/>
              <a:sym typeface="IBM Plex Sans Bold"/>
            </a:endParaRPr>
          </a:p>
        </p:txBody>
      </p:sp>
      <p:sp>
        <p:nvSpPr>
          <p:cNvPr id="27" name="Freeform 27"/>
          <p:cNvSpPr/>
          <p:nvPr/>
        </p:nvSpPr>
        <p:spPr>
          <a:xfrm>
            <a:off x="10547369" y="2124260"/>
            <a:ext cx="7265719" cy="7265719"/>
          </a:xfrm>
          <a:custGeom>
            <a:avLst/>
            <a:gdLst/>
            <a:ahLst/>
            <a:cxnLst/>
            <a:rect l="l" t="t" r="r" b="b"/>
            <a:pathLst>
              <a:path w="7265719" h="7265719">
                <a:moveTo>
                  <a:pt x="0" y="0"/>
                </a:moveTo>
                <a:lnTo>
                  <a:pt x="7265719" y="0"/>
                </a:lnTo>
                <a:lnTo>
                  <a:pt x="7265719" y="7265719"/>
                </a:lnTo>
                <a:lnTo>
                  <a:pt x="0" y="726571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8" name="TextBox 28"/>
          <p:cNvSpPr txBox="1"/>
          <p:nvPr/>
        </p:nvSpPr>
        <p:spPr>
          <a:xfrm>
            <a:off x="11351295" y="3187296"/>
            <a:ext cx="5657867" cy="5494280"/>
          </a:xfrm>
          <a:prstGeom prst="rect">
            <a:avLst/>
          </a:prstGeom>
        </p:spPr>
        <p:txBody>
          <a:bodyPr lIns="0" tIns="0" rIns="0" bIns="0" rtlCol="0" anchor="t">
            <a:spAutoFit/>
          </a:bodyPr>
          <a:lstStyle/>
          <a:p>
            <a:pPr algn="l">
              <a:lnSpc>
                <a:spcPts val="5490"/>
              </a:lnSpc>
            </a:pPr>
            <a:r>
              <a:rPr lang="en-US" sz="3921">
                <a:solidFill>
                  <a:srgbClr val="000000"/>
                </a:solidFill>
                <a:latin typeface="Arimo"/>
                <a:ea typeface="Arimo"/>
                <a:cs typeface="Arimo"/>
                <a:sym typeface="Arimo"/>
              </a:rPr>
              <a:t>{</a:t>
            </a:r>
          </a:p>
          <a:p>
            <a:pPr algn="l">
              <a:lnSpc>
                <a:spcPts val="5490"/>
              </a:lnSpc>
            </a:pPr>
            <a:r>
              <a:rPr lang="en-US" sz="3921">
                <a:solidFill>
                  <a:srgbClr val="000000"/>
                </a:solidFill>
                <a:latin typeface="Arimo"/>
                <a:ea typeface="Arimo"/>
                <a:cs typeface="Arimo"/>
                <a:sym typeface="Arimo"/>
              </a:rPr>
              <a:t> "orderId": 1,</a:t>
            </a:r>
          </a:p>
          <a:p>
            <a:pPr algn="l">
              <a:lnSpc>
                <a:spcPts val="5490"/>
              </a:lnSpc>
            </a:pPr>
            <a:r>
              <a:rPr lang="en-US" sz="3921">
                <a:solidFill>
                  <a:srgbClr val="000000"/>
                </a:solidFill>
                <a:latin typeface="Arimo"/>
                <a:ea typeface="Arimo"/>
                <a:cs typeface="Arimo"/>
                <a:sym typeface="Arimo"/>
              </a:rPr>
              <a:t> "status": "Pending",</a:t>
            </a:r>
          </a:p>
          <a:p>
            <a:pPr algn="l">
              <a:lnSpc>
                <a:spcPts val="5490"/>
              </a:lnSpc>
            </a:pPr>
            <a:r>
              <a:rPr lang="en-US" sz="3921">
                <a:solidFill>
                  <a:srgbClr val="000000"/>
                </a:solidFill>
                <a:latin typeface="Arimo"/>
                <a:ea typeface="Arimo"/>
                <a:cs typeface="Arimo"/>
                <a:sym typeface="Arimo"/>
              </a:rPr>
              <a:t> "total": 2000,</a:t>
            </a:r>
          </a:p>
          <a:p>
            <a:pPr algn="l">
              <a:lnSpc>
                <a:spcPts val="5490"/>
              </a:lnSpc>
            </a:pPr>
            <a:r>
              <a:rPr lang="en-US" sz="3921">
                <a:solidFill>
                  <a:srgbClr val="000000"/>
                </a:solidFill>
                <a:latin typeface="Arimo"/>
                <a:ea typeface="Arimo"/>
                <a:cs typeface="Arimo"/>
                <a:sym typeface="Arimo"/>
              </a:rPr>
              <a:t> "items": [{"productId": 1, "quantity": 2}]</a:t>
            </a:r>
          </a:p>
          <a:p>
            <a:pPr algn="l">
              <a:lnSpc>
                <a:spcPts val="5490"/>
              </a:lnSpc>
            </a:pPr>
            <a:r>
              <a:rPr lang="en-US" sz="3921">
                <a:solidFill>
                  <a:srgbClr val="000000"/>
                </a:solidFill>
                <a:latin typeface="Arimo"/>
                <a:ea typeface="Arimo"/>
                <a:cs typeface="Arimo"/>
                <a:sym typeface="Arimo"/>
              </a:rPr>
              <a:t>}</a:t>
            </a:r>
          </a:p>
          <a:p>
            <a:pPr algn="l">
              <a:lnSpc>
                <a:spcPts val="5490"/>
              </a:lnSpc>
              <a:spcBef>
                <a:spcPct val="0"/>
              </a:spcBef>
            </a:pPr>
            <a:endParaRPr lang="en-US" sz="3921">
              <a:solidFill>
                <a:srgbClr val="000000"/>
              </a:solidFill>
              <a:latin typeface="Arimo"/>
              <a:ea typeface="Arimo"/>
              <a:cs typeface="Arimo"/>
              <a:sym typeface="Arimo"/>
            </a:endParaRPr>
          </a:p>
        </p:txBody>
      </p:sp>
    </p:spTree>
  </p:cSld>
  <p:clrMapOvr>
    <a:masterClrMapping/>
  </p:clrMapOvr>
  <p:transition spd="slow">
    <p:cove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64845" y="9633781"/>
            <a:ext cx="6436524" cy="1006526"/>
            <a:chOff x="0" y="0"/>
            <a:chExt cx="1695216" cy="265093"/>
          </a:xfrm>
        </p:grpSpPr>
        <p:sp>
          <p:nvSpPr>
            <p:cNvPr id="3" name="Freeform 3"/>
            <p:cNvSpPr/>
            <p:nvPr/>
          </p:nvSpPr>
          <p:spPr>
            <a:xfrm>
              <a:off x="0" y="0"/>
              <a:ext cx="1695216" cy="265093"/>
            </a:xfrm>
            <a:custGeom>
              <a:avLst/>
              <a:gdLst/>
              <a:ahLst/>
              <a:cxnLst/>
              <a:rect l="l" t="t" r="r" b="b"/>
              <a:pathLst>
                <a:path w="1695216" h="265093">
                  <a:moveTo>
                    <a:pt x="0" y="0"/>
                  </a:moveTo>
                  <a:lnTo>
                    <a:pt x="1695216" y="0"/>
                  </a:lnTo>
                  <a:lnTo>
                    <a:pt x="1695216" y="265093"/>
                  </a:lnTo>
                  <a:lnTo>
                    <a:pt x="0" y="265093"/>
                  </a:lnTo>
                  <a:close/>
                </a:path>
              </a:pathLst>
            </a:custGeom>
            <a:solidFill>
              <a:srgbClr val="5CC1E6"/>
            </a:solidFill>
          </p:spPr>
        </p:sp>
        <p:sp>
          <p:nvSpPr>
            <p:cNvPr id="4" name="TextBox 4"/>
            <p:cNvSpPr txBox="1"/>
            <p:nvPr/>
          </p:nvSpPr>
          <p:spPr>
            <a:xfrm>
              <a:off x="0" y="-47625"/>
              <a:ext cx="1695216" cy="312718"/>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2116321" y="9633781"/>
            <a:ext cx="6436524" cy="1006526"/>
            <a:chOff x="0" y="0"/>
            <a:chExt cx="1695216" cy="265093"/>
          </a:xfrm>
        </p:grpSpPr>
        <p:sp>
          <p:nvSpPr>
            <p:cNvPr id="6" name="Freeform 6"/>
            <p:cNvSpPr/>
            <p:nvPr/>
          </p:nvSpPr>
          <p:spPr>
            <a:xfrm>
              <a:off x="0" y="0"/>
              <a:ext cx="1695216" cy="265093"/>
            </a:xfrm>
            <a:custGeom>
              <a:avLst/>
              <a:gdLst/>
              <a:ahLst/>
              <a:cxnLst/>
              <a:rect l="l" t="t" r="r" b="b"/>
              <a:pathLst>
                <a:path w="1695216" h="265093">
                  <a:moveTo>
                    <a:pt x="0" y="0"/>
                  </a:moveTo>
                  <a:lnTo>
                    <a:pt x="1695216" y="0"/>
                  </a:lnTo>
                  <a:lnTo>
                    <a:pt x="1695216" y="265093"/>
                  </a:lnTo>
                  <a:lnTo>
                    <a:pt x="0" y="265093"/>
                  </a:lnTo>
                  <a:close/>
                </a:path>
              </a:pathLst>
            </a:custGeom>
            <a:solidFill>
              <a:srgbClr val="034B65"/>
            </a:solidFill>
          </p:spPr>
        </p:sp>
        <p:sp>
          <p:nvSpPr>
            <p:cNvPr id="7" name="TextBox 7"/>
            <p:cNvSpPr txBox="1"/>
            <p:nvPr/>
          </p:nvSpPr>
          <p:spPr>
            <a:xfrm>
              <a:off x="0" y="-47625"/>
              <a:ext cx="1695216" cy="312718"/>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6018805" y="9633781"/>
            <a:ext cx="6436524" cy="1006526"/>
            <a:chOff x="0" y="0"/>
            <a:chExt cx="1695216" cy="265093"/>
          </a:xfrm>
        </p:grpSpPr>
        <p:sp>
          <p:nvSpPr>
            <p:cNvPr id="9" name="Freeform 9"/>
            <p:cNvSpPr/>
            <p:nvPr/>
          </p:nvSpPr>
          <p:spPr>
            <a:xfrm>
              <a:off x="0" y="0"/>
              <a:ext cx="1695216" cy="265093"/>
            </a:xfrm>
            <a:custGeom>
              <a:avLst/>
              <a:gdLst/>
              <a:ahLst/>
              <a:cxnLst/>
              <a:rect l="l" t="t" r="r" b="b"/>
              <a:pathLst>
                <a:path w="1695216" h="265093">
                  <a:moveTo>
                    <a:pt x="0" y="0"/>
                  </a:moveTo>
                  <a:lnTo>
                    <a:pt x="1695216" y="0"/>
                  </a:lnTo>
                  <a:lnTo>
                    <a:pt x="1695216" y="265093"/>
                  </a:lnTo>
                  <a:lnTo>
                    <a:pt x="0" y="265093"/>
                  </a:lnTo>
                  <a:close/>
                </a:path>
              </a:pathLst>
            </a:custGeom>
            <a:solidFill>
              <a:srgbClr val="167DA2"/>
            </a:solidFill>
          </p:spPr>
        </p:sp>
        <p:sp>
          <p:nvSpPr>
            <p:cNvPr id="10" name="TextBox 10"/>
            <p:cNvSpPr txBox="1"/>
            <p:nvPr/>
          </p:nvSpPr>
          <p:spPr>
            <a:xfrm>
              <a:off x="0" y="-47625"/>
              <a:ext cx="1695216" cy="312718"/>
            </a:xfrm>
            <a:prstGeom prst="rect">
              <a:avLst/>
            </a:prstGeom>
          </p:spPr>
          <p:txBody>
            <a:bodyPr lIns="50800" tIns="50800" rIns="50800" bIns="50800" rtlCol="0" anchor="ctr"/>
            <a:lstStyle/>
            <a:p>
              <a:pPr algn="ctr">
                <a:lnSpc>
                  <a:spcPts val="2659"/>
                </a:lnSpc>
              </a:pPr>
              <a:endParaRPr/>
            </a:p>
          </p:txBody>
        </p:sp>
      </p:grpSp>
      <p:sp>
        <p:nvSpPr>
          <p:cNvPr id="11" name="TextBox 11"/>
          <p:cNvSpPr txBox="1"/>
          <p:nvPr/>
        </p:nvSpPr>
        <p:spPr>
          <a:xfrm>
            <a:off x="914027" y="2926164"/>
            <a:ext cx="7822244" cy="1104900"/>
          </a:xfrm>
          <a:prstGeom prst="rect">
            <a:avLst/>
          </a:prstGeom>
        </p:spPr>
        <p:txBody>
          <a:bodyPr lIns="0" tIns="0" rIns="0" bIns="0" rtlCol="0" anchor="t">
            <a:spAutoFit/>
          </a:bodyPr>
          <a:lstStyle/>
          <a:p>
            <a:pPr marL="0" lvl="0" indent="0" algn="l">
              <a:lnSpc>
                <a:spcPts val="8640"/>
              </a:lnSpc>
              <a:spcBef>
                <a:spcPct val="0"/>
              </a:spcBef>
            </a:pPr>
            <a:r>
              <a:rPr lang="en-US" sz="7200" b="1">
                <a:solidFill>
                  <a:srgbClr val="000000"/>
                </a:solidFill>
                <a:latin typeface="IBM Plex Sans Bold"/>
                <a:ea typeface="IBM Plex Sans Bold"/>
                <a:cs typeface="IBM Plex Sans Bold"/>
                <a:sym typeface="IBM Plex Sans Bold"/>
              </a:rPr>
              <a:t>E-commerce API</a:t>
            </a:r>
          </a:p>
        </p:txBody>
      </p:sp>
      <p:sp>
        <p:nvSpPr>
          <p:cNvPr id="12" name="TextBox 12"/>
          <p:cNvSpPr txBox="1"/>
          <p:nvPr/>
        </p:nvSpPr>
        <p:spPr>
          <a:xfrm>
            <a:off x="1028700" y="4272935"/>
            <a:ext cx="7707571" cy="2946400"/>
          </a:xfrm>
          <a:prstGeom prst="rect">
            <a:avLst/>
          </a:prstGeom>
        </p:spPr>
        <p:txBody>
          <a:bodyPr lIns="0" tIns="0" rIns="0" bIns="0" rtlCol="0" anchor="t">
            <a:spAutoFit/>
          </a:bodyPr>
          <a:lstStyle/>
          <a:p>
            <a:pPr algn="l">
              <a:lnSpc>
                <a:spcPts val="3900"/>
              </a:lnSpc>
            </a:pPr>
            <a:r>
              <a:rPr lang="en-US" sz="3000" b="1">
                <a:solidFill>
                  <a:srgbClr val="000000"/>
                </a:solidFill>
                <a:latin typeface="IBM Plex Sans Bold"/>
                <a:ea typeface="IBM Plex Sans Bold"/>
                <a:cs typeface="IBM Plex Sans Bold"/>
                <a:sym typeface="IBM Plex Sans Bold"/>
              </a:rPr>
              <a:t>Mục tiêu:</a:t>
            </a:r>
          </a:p>
          <a:p>
            <a:pPr marL="0" lvl="1" indent="0" algn="l">
              <a:lnSpc>
                <a:spcPts val="3249"/>
              </a:lnSpc>
              <a:spcBef>
                <a:spcPct val="0"/>
              </a:spcBef>
            </a:pPr>
            <a:r>
              <a:rPr lang="en-US" sz="2499">
                <a:solidFill>
                  <a:srgbClr val="000000"/>
                </a:solidFill>
                <a:latin typeface="IBM Plex Sans"/>
                <a:ea typeface="IBM Plex Sans"/>
                <a:cs typeface="IBM Plex Sans"/>
                <a:sym typeface="IBM Plex Sans"/>
              </a:rPr>
              <a:t>Cung cấp nền tảng thương mại điện tử tổng hợp, cho phép người dùng dễ dàng mua sắm, quản lý tài khoản cá nhân, giỏ hàng và đơn hàng, đồng thời hỗ trợ các phương thức thanh toán đa dạng. Mục tiêu của ứng dụng là mang lại trải nghiệm mua sắm tiện lợi, an toàn và dễ dàng cho người dùng.</a:t>
            </a:r>
          </a:p>
        </p:txBody>
      </p:sp>
      <p:grpSp>
        <p:nvGrpSpPr>
          <p:cNvPr id="13" name="Group 13"/>
          <p:cNvGrpSpPr/>
          <p:nvPr/>
        </p:nvGrpSpPr>
        <p:grpSpPr>
          <a:xfrm>
            <a:off x="-268444" y="807933"/>
            <a:ext cx="4151561" cy="847097"/>
            <a:chOff x="0" y="0"/>
            <a:chExt cx="8525058" cy="1739479"/>
          </a:xfrm>
        </p:grpSpPr>
        <p:sp>
          <p:nvSpPr>
            <p:cNvPr id="14" name="Freeform 14"/>
            <p:cNvSpPr/>
            <p:nvPr/>
          </p:nvSpPr>
          <p:spPr>
            <a:xfrm>
              <a:off x="0" y="0"/>
              <a:ext cx="8525059" cy="1739479"/>
            </a:xfrm>
            <a:custGeom>
              <a:avLst/>
              <a:gdLst/>
              <a:ahLst/>
              <a:cxnLst/>
              <a:rect l="l" t="t" r="r" b="b"/>
              <a:pathLst>
                <a:path w="8525059" h="1739479">
                  <a:moveTo>
                    <a:pt x="203200" y="0"/>
                  </a:moveTo>
                  <a:lnTo>
                    <a:pt x="8525059" y="0"/>
                  </a:lnTo>
                  <a:lnTo>
                    <a:pt x="8321859" y="1739479"/>
                  </a:lnTo>
                  <a:lnTo>
                    <a:pt x="0" y="1739479"/>
                  </a:lnTo>
                  <a:lnTo>
                    <a:pt x="203200" y="0"/>
                  </a:lnTo>
                  <a:close/>
                </a:path>
              </a:pathLst>
            </a:custGeom>
            <a:solidFill>
              <a:srgbClr val="167DA2"/>
            </a:solidFill>
          </p:spPr>
        </p:sp>
        <p:sp>
          <p:nvSpPr>
            <p:cNvPr id="15" name="TextBox 15"/>
            <p:cNvSpPr txBox="1"/>
            <p:nvPr/>
          </p:nvSpPr>
          <p:spPr>
            <a:xfrm>
              <a:off x="101600" y="-47625"/>
              <a:ext cx="8321858" cy="1787104"/>
            </a:xfrm>
            <a:prstGeom prst="rect">
              <a:avLst/>
            </a:prstGeom>
          </p:spPr>
          <p:txBody>
            <a:bodyPr lIns="50800" tIns="50800" rIns="50800" bIns="50800" rtlCol="0" anchor="ctr"/>
            <a:lstStyle/>
            <a:p>
              <a:pPr algn="ctr">
                <a:lnSpc>
                  <a:spcPts val="2659"/>
                </a:lnSpc>
              </a:pPr>
              <a:endParaRPr/>
            </a:p>
          </p:txBody>
        </p:sp>
      </p:grpSp>
      <p:grpSp>
        <p:nvGrpSpPr>
          <p:cNvPr id="16" name="Group 16"/>
          <p:cNvGrpSpPr/>
          <p:nvPr/>
        </p:nvGrpSpPr>
        <p:grpSpPr>
          <a:xfrm>
            <a:off x="-598519" y="582158"/>
            <a:ext cx="3854705" cy="847097"/>
            <a:chOff x="0" y="0"/>
            <a:chExt cx="7915478" cy="1739479"/>
          </a:xfrm>
        </p:grpSpPr>
        <p:sp>
          <p:nvSpPr>
            <p:cNvPr id="17" name="Freeform 17"/>
            <p:cNvSpPr/>
            <p:nvPr/>
          </p:nvSpPr>
          <p:spPr>
            <a:xfrm>
              <a:off x="0" y="0"/>
              <a:ext cx="7915478" cy="1739479"/>
            </a:xfrm>
            <a:custGeom>
              <a:avLst/>
              <a:gdLst/>
              <a:ahLst/>
              <a:cxnLst/>
              <a:rect l="l" t="t" r="r" b="b"/>
              <a:pathLst>
                <a:path w="7915478" h="1739479">
                  <a:moveTo>
                    <a:pt x="203200" y="0"/>
                  </a:moveTo>
                  <a:lnTo>
                    <a:pt x="7915478" y="0"/>
                  </a:lnTo>
                  <a:lnTo>
                    <a:pt x="7712278" y="1739479"/>
                  </a:lnTo>
                  <a:lnTo>
                    <a:pt x="0" y="1739479"/>
                  </a:lnTo>
                  <a:lnTo>
                    <a:pt x="203200" y="0"/>
                  </a:lnTo>
                  <a:close/>
                </a:path>
              </a:pathLst>
            </a:custGeom>
            <a:solidFill>
              <a:srgbClr val="5CC1E6"/>
            </a:solidFill>
          </p:spPr>
        </p:sp>
        <p:sp>
          <p:nvSpPr>
            <p:cNvPr id="18" name="TextBox 18"/>
            <p:cNvSpPr txBox="1"/>
            <p:nvPr/>
          </p:nvSpPr>
          <p:spPr>
            <a:xfrm>
              <a:off x="101600" y="-47625"/>
              <a:ext cx="7712278" cy="1787104"/>
            </a:xfrm>
            <a:prstGeom prst="rect">
              <a:avLst/>
            </a:prstGeom>
          </p:spPr>
          <p:txBody>
            <a:bodyPr lIns="50800" tIns="50800" rIns="50800" bIns="50800" rtlCol="0" anchor="ctr"/>
            <a:lstStyle/>
            <a:p>
              <a:pPr algn="ctr">
                <a:lnSpc>
                  <a:spcPts val="2659"/>
                </a:lnSpc>
              </a:pPr>
              <a:endParaRPr/>
            </a:p>
          </p:txBody>
        </p:sp>
      </p:grpSp>
      <p:sp>
        <p:nvSpPr>
          <p:cNvPr id="19" name="AutoShape 19"/>
          <p:cNvSpPr/>
          <p:nvPr/>
        </p:nvSpPr>
        <p:spPr>
          <a:xfrm>
            <a:off x="10367354" y="497436"/>
            <a:ext cx="6891946" cy="1984610"/>
          </a:xfrm>
          <a:prstGeom prst="rect">
            <a:avLst/>
          </a:prstGeom>
          <a:solidFill>
            <a:srgbClr val="F4F4F4"/>
          </a:solidFill>
        </p:spPr>
      </p:sp>
      <p:pic>
        <p:nvPicPr>
          <p:cNvPr id="20" name="Picture 20"/>
          <p:cNvPicPr>
            <a:picLocks noChangeAspect="1"/>
          </p:cNvPicPr>
          <p:nvPr/>
        </p:nvPicPr>
        <p:blipFill>
          <a:blip r:embed="rId2"/>
          <a:stretch>
            <a:fillRect/>
          </a:stretch>
        </p:blipFill>
        <p:spPr>
          <a:xfrm>
            <a:off x="10628251" y="582291"/>
            <a:ext cx="1814899" cy="1814899"/>
          </a:xfrm>
          <a:prstGeom prst="rect">
            <a:avLst/>
          </a:prstGeom>
        </p:spPr>
      </p:pic>
      <p:sp>
        <p:nvSpPr>
          <p:cNvPr id="21" name="AutoShape 21"/>
          <p:cNvSpPr/>
          <p:nvPr/>
        </p:nvSpPr>
        <p:spPr>
          <a:xfrm>
            <a:off x="10367354" y="2754703"/>
            <a:ext cx="6891946" cy="1984610"/>
          </a:xfrm>
          <a:prstGeom prst="rect">
            <a:avLst/>
          </a:prstGeom>
          <a:solidFill>
            <a:srgbClr val="F4F4F4"/>
          </a:solidFill>
        </p:spPr>
      </p:sp>
      <p:sp>
        <p:nvSpPr>
          <p:cNvPr id="22" name="TextBox 22"/>
          <p:cNvSpPr txBox="1"/>
          <p:nvPr/>
        </p:nvSpPr>
        <p:spPr>
          <a:xfrm>
            <a:off x="12538426" y="1067466"/>
            <a:ext cx="4513122" cy="815975"/>
          </a:xfrm>
          <a:prstGeom prst="rect">
            <a:avLst/>
          </a:prstGeom>
        </p:spPr>
        <p:txBody>
          <a:bodyPr lIns="0" tIns="0" rIns="0" bIns="0" rtlCol="0" anchor="t">
            <a:spAutoFit/>
          </a:bodyPr>
          <a:lstStyle/>
          <a:p>
            <a:pPr marL="0" lvl="1" indent="0" algn="l">
              <a:lnSpc>
                <a:spcPts val="3249"/>
              </a:lnSpc>
              <a:spcBef>
                <a:spcPct val="0"/>
              </a:spcBef>
            </a:pPr>
            <a:r>
              <a:rPr lang="en-US" sz="2499">
                <a:solidFill>
                  <a:srgbClr val="000000"/>
                </a:solidFill>
                <a:latin typeface="IBM Plex Sans"/>
                <a:ea typeface="IBM Plex Sans"/>
                <a:cs typeface="IBM Plex Sans"/>
                <a:sym typeface="IBM Plex Sans"/>
              </a:rPr>
              <a:t>Quản lý người dùng (đăng ký, đăng nhập, cập nhật thông tin)</a:t>
            </a:r>
          </a:p>
        </p:txBody>
      </p:sp>
      <p:sp>
        <p:nvSpPr>
          <p:cNvPr id="23" name="TextBox 23"/>
          <p:cNvSpPr txBox="1"/>
          <p:nvPr/>
        </p:nvSpPr>
        <p:spPr>
          <a:xfrm>
            <a:off x="12538426" y="3324733"/>
            <a:ext cx="4243001" cy="815975"/>
          </a:xfrm>
          <a:prstGeom prst="rect">
            <a:avLst/>
          </a:prstGeom>
        </p:spPr>
        <p:txBody>
          <a:bodyPr lIns="0" tIns="0" rIns="0" bIns="0" rtlCol="0" anchor="t">
            <a:spAutoFit/>
          </a:bodyPr>
          <a:lstStyle/>
          <a:p>
            <a:pPr marL="0" lvl="1" indent="0" algn="l">
              <a:lnSpc>
                <a:spcPts val="3249"/>
              </a:lnSpc>
              <a:spcBef>
                <a:spcPct val="0"/>
              </a:spcBef>
            </a:pPr>
            <a:r>
              <a:rPr lang="en-US" sz="2499">
                <a:solidFill>
                  <a:srgbClr val="000000"/>
                </a:solidFill>
                <a:latin typeface="IBM Plex Sans"/>
                <a:ea typeface="IBM Plex Sans"/>
                <a:cs typeface="IBM Plex Sans"/>
                <a:sym typeface="IBM Plex Sans"/>
              </a:rPr>
              <a:t>Quản lý sản phẩm (thêm, sửa, xóa, hiển thị sản phẩm)</a:t>
            </a:r>
          </a:p>
        </p:txBody>
      </p:sp>
      <p:pic>
        <p:nvPicPr>
          <p:cNvPr id="24" name="Picture 24"/>
          <p:cNvPicPr>
            <a:picLocks noChangeAspect="1"/>
          </p:cNvPicPr>
          <p:nvPr/>
        </p:nvPicPr>
        <p:blipFill>
          <a:blip r:embed="rId3"/>
          <a:stretch>
            <a:fillRect/>
          </a:stretch>
        </p:blipFill>
        <p:spPr>
          <a:xfrm>
            <a:off x="10628251" y="2839558"/>
            <a:ext cx="1814899" cy="1814899"/>
          </a:xfrm>
          <a:prstGeom prst="rect">
            <a:avLst/>
          </a:prstGeom>
        </p:spPr>
      </p:pic>
      <p:sp>
        <p:nvSpPr>
          <p:cNvPr id="25" name="TextBox 25"/>
          <p:cNvSpPr txBox="1"/>
          <p:nvPr/>
        </p:nvSpPr>
        <p:spPr>
          <a:xfrm>
            <a:off x="11025139" y="1173839"/>
            <a:ext cx="1021124" cy="603229"/>
          </a:xfrm>
          <a:prstGeom prst="rect">
            <a:avLst/>
          </a:prstGeom>
        </p:spPr>
        <p:txBody>
          <a:bodyPr lIns="0" tIns="0" rIns="0" bIns="0" rtlCol="0" anchor="t">
            <a:spAutoFit/>
          </a:bodyPr>
          <a:lstStyle/>
          <a:p>
            <a:pPr marL="0" lvl="1" indent="0" algn="ctr">
              <a:lnSpc>
                <a:spcPts val="4960"/>
              </a:lnSpc>
              <a:spcBef>
                <a:spcPct val="0"/>
              </a:spcBef>
            </a:pPr>
            <a:r>
              <a:rPr lang="en-US" sz="3816">
                <a:solidFill>
                  <a:srgbClr val="000000"/>
                </a:solidFill>
                <a:latin typeface="IBM Plex Sans"/>
                <a:ea typeface="IBM Plex Sans"/>
                <a:cs typeface="IBM Plex Sans"/>
                <a:sym typeface="IBM Plex Sans"/>
              </a:rPr>
              <a:t>01</a:t>
            </a:r>
          </a:p>
        </p:txBody>
      </p:sp>
      <p:sp>
        <p:nvSpPr>
          <p:cNvPr id="26" name="TextBox 26"/>
          <p:cNvSpPr txBox="1"/>
          <p:nvPr/>
        </p:nvSpPr>
        <p:spPr>
          <a:xfrm>
            <a:off x="11025139" y="3431106"/>
            <a:ext cx="1021124" cy="603229"/>
          </a:xfrm>
          <a:prstGeom prst="rect">
            <a:avLst/>
          </a:prstGeom>
        </p:spPr>
        <p:txBody>
          <a:bodyPr lIns="0" tIns="0" rIns="0" bIns="0" rtlCol="0" anchor="t">
            <a:spAutoFit/>
          </a:bodyPr>
          <a:lstStyle/>
          <a:p>
            <a:pPr marL="0" lvl="1" indent="0" algn="ctr">
              <a:lnSpc>
                <a:spcPts val="4960"/>
              </a:lnSpc>
              <a:spcBef>
                <a:spcPct val="0"/>
              </a:spcBef>
            </a:pPr>
            <a:r>
              <a:rPr lang="en-US" sz="3816">
                <a:solidFill>
                  <a:srgbClr val="000000"/>
                </a:solidFill>
                <a:latin typeface="IBM Plex Sans"/>
                <a:ea typeface="IBM Plex Sans"/>
                <a:cs typeface="IBM Plex Sans"/>
                <a:sym typeface="IBM Plex Sans"/>
              </a:rPr>
              <a:t>02</a:t>
            </a:r>
          </a:p>
        </p:txBody>
      </p:sp>
      <p:sp>
        <p:nvSpPr>
          <p:cNvPr id="27" name="AutoShape 27"/>
          <p:cNvSpPr/>
          <p:nvPr/>
        </p:nvSpPr>
        <p:spPr>
          <a:xfrm>
            <a:off x="10367354" y="5012854"/>
            <a:ext cx="6891946" cy="1984610"/>
          </a:xfrm>
          <a:prstGeom prst="rect">
            <a:avLst/>
          </a:prstGeom>
          <a:solidFill>
            <a:srgbClr val="F4F4F4"/>
          </a:solidFill>
        </p:spPr>
      </p:sp>
      <p:sp>
        <p:nvSpPr>
          <p:cNvPr id="28" name="TextBox 28"/>
          <p:cNvSpPr txBox="1"/>
          <p:nvPr/>
        </p:nvSpPr>
        <p:spPr>
          <a:xfrm>
            <a:off x="12538426" y="5787672"/>
            <a:ext cx="4243001" cy="406400"/>
          </a:xfrm>
          <a:prstGeom prst="rect">
            <a:avLst/>
          </a:prstGeom>
        </p:spPr>
        <p:txBody>
          <a:bodyPr lIns="0" tIns="0" rIns="0" bIns="0" rtlCol="0" anchor="t">
            <a:spAutoFit/>
          </a:bodyPr>
          <a:lstStyle/>
          <a:p>
            <a:pPr marL="0" lvl="1" indent="0" algn="l">
              <a:lnSpc>
                <a:spcPts val="3249"/>
              </a:lnSpc>
              <a:spcBef>
                <a:spcPct val="0"/>
              </a:spcBef>
            </a:pPr>
            <a:r>
              <a:rPr lang="en-US" sz="2499">
                <a:solidFill>
                  <a:srgbClr val="000000"/>
                </a:solidFill>
                <a:latin typeface="IBM Plex Sans"/>
                <a:ea typeface="IBM Plex Sans"/>
                <a:cs typeface="IBM Plex Sans"/>
                <a:sym typeface="IBM Plex Sans"/>
              </a:rPr>
              <a:t>Quản lý giỏ hàng và đơn hàng</a:t>
            </a:r>
          </a:p>
        </p:txBody>
      </p:sp>
      <p:pic>
        <p:nvPicPr>
          <p:cNvPr id="29" name="Picture 29"/>
          <p:cNvPicPr>
            <a:picLocks noChangeAspect="1"/>
          </p:cNvPicPr>
          <p:nvPr/>
        </p:nvPicPr>
        <p:blipFill>
          <a:blip r:embed="rId4"/>
          <a:stretch>
            <a:fillRect/>
          </a:stretch>
        </p:blipFill>
        <p:spPr>
          <a:xfrm>
            <a:off x="10628251" y="5097709"/>
            <a:ext cx="1814899" cy="1814899"/>
          </a:xfrm>
          <a:prstGeom prst="rect">
            <a:avLst/>
          </a:prstGeom>
        </p:spPr>
      </p:pic>
      <p:sp>
        <p:nvSpPr>
          <p:cNvPr id="30" name="TextBox 30"/>
          <p:cNvSpPr txBox="1"/>
          <p:nvPr/>
        </p:nvSpPr>
        <p:spPr>
          <a:xfrm>
            <a:off x="11025139" y="5689257"/>
            <a:ext cx="1021124" cy="603229"/>
          </a:xfrm>
          <a:prstGeom prst="rect">
            <a:avLst/>
          </a:prstGeom>
        </p:spPr>
        <p:txBody>
          <a:bodyPr lIns="0" tIns="0" rIns="0" bIns="0" rtlCol="0" anchor="t">
            <a:spAutoFit/>
          </a:bodyPr>
          <a:lstStyle/>
          <a:p>
            <a:pPr marL="0" lvl="1" indent="0" algn="ctr">
              <a:lnSpc>
                <a:spcPts val="4960"/>
              </a:lnSpc>
              <a:spcBef>
                <a:spcPct val="0"/>
              </a:spcBef>
            </a:pPr>
            <a:r>
              <a:rPr lang="en-US" sz="3816">
                <a:solidFill>
                  <a:srgbClr val="000000"/>
                </a:solidFill>
                <a:latin typeface="IBM Plex Sans"/>
                <a:ea typeface="IBM Plex Sans"/>
                <a:cs typeface="IBM Plex Sans"/>
                <a:sym typeface="IBM Plex Sans"/>
              </a:rPr>
              <a:t>03</a:t>
            </a:r>
          </a:p>
        </p:txBody>
      </p:sp>
      <p:sp>
        <p:nvSpPr>
          <p:cNvPr id="31" name="AutoShape 31"/>
          <p:cNvSpPr/>
          <p:nvPr/>
        </p:nvSpPr>
        <p:spPr>
          <a:xfrm>
            <a:off x="10367354" y="7273690"/>
            <a:ext cx="6891946" cy="1984610"/>
          </a:xfrm>
          <a:prstGeom prst="rect">
            <a:avLst/>
          </a:prstGeom>
          <a:solidFill>
            <a:srgbClr val="F4F4F4"/>
          </a:solidFill>
        </p:spPr>
      </p:sp>
      <p:sp>
        <p:nvSpPr>
          <p:cNvPr id="32" name="TextBox 32"/>
          <p:cNvSpPr txBox="1"/>
          <p:nvPr/>
        </p:nvSpPr>
        <p:spPr>
          <a:xfrm>
            <a:off x="12538426" y="7843720"/>
            <a:ext cx="4243001" cy="815975"/>
          </a:xfrm>
          <a:prstGeom prst="rect">
            <a:avLst/>
          </a:prstGeom>
        </p:spPr>
        <p:txBody>
          <a:bodyPr lIns="0" tIns="0" rIns="0" bIns="0" rtlCol="0" anchor="t">
            <a:spAutoFit/>
          </a:bodyPr>
          <a:lstStyle/>
          <a:p>
            <a:pPr marL="0" lvl="1" indent="0" algn="l">
              <a:lnSpc>
                <a:spcPts val="3249"/>
              </a:lnSpc>
              <a:spcBef>
                <a:spcPct val="0"/>
              </a:spcBef>
            </a:pPr>
            <a:r>
              <a:rPr lang="en-US" sz="2499">
                <a:solidFill>
                  <a:srgbClr val="000000"/>
                </a:solidFill>
                <a:latin typeface="IBM Plex Sans"/>
                <a:ea typeface="IBM Plex Sans"/>
                <a:cs typeface="IBM Plex Sans"/>
                <a:sym typeface="IBM Plex Sans"/>
              </a:rPr>
              <a:t>Thanh toán và đánh giá sản phẩm</a:t>
            </a:r>
          </a:p>
        </p:txBody>
      </p:sp>
      <p:pic>
        <p:nvPicPr>
          <p:cNvPr id="33" name="Picture 33"/>
          <p:cNvPicPr>
            <a:picLocks noChangeAspect="1"/>
          </p:cNvPicPr>
          <p:nvPr/>
        </p:nvPicPr>
        <p:blipFill>
          <a:blip r:embed="rId5"/>
          <a:stretch>
            <a:fillRect/>
          </a:stretch>
        </p:blipFill>
        <p:spPr>
          <a:xfrm>
            <a:off x="10628251" y="7358545"/>
            <a:ext cx="1814899" cy="1814899"/>
          </a:xfrm>
          <a:prstGeom prst="rect">
            <a:avLst/>
          </a:prstGeom>
        </p:spPr>
      </p:pic>
      <p:sp>
        <p:nvSpPr>
          <p:cNvPr id="34" name="TextBox 34"/>
          <p:cNvSpPr txBox="1"/>
          <p:nvPr/>
        </p:nvSpPr>
        <p:spPr>
          <a:xfrm>
            <a:off x="11025139" y="7950093"/>
            <a:ext cx="1021124" cy="603229"/>
          </a:xfrm>
          <a:prstGeom prst="rect">
            <a:avLst/>
          </a:prstGeom>
        </p:spPr>
        <p:txBody>
          <a:bodyPr lIns="0" tIns="0" rIns="0" bIns="0" rtlCol="0" anchor="t">
            <a:spAutoFit/>
          </a:bodyPr>
          <a:lstStyle/>
          <a:p>
            <a:pPr marL="0" lvl="1" indent="0" algn="ctr">
              <a:lnSpc>
                <a:spcPts val="4960"/>
              </a:lnSpc>
              <a:spcBef>
                <a:spcPct val="0"/>
              </a:spcBef>
            </a:pPr>
            <a:r>
              <a:rPr lang="en-US" sz="3816">
                <a:solidFill>
                  <a:srgbClr val="000000"/>
                </a:solidFill>
                <a:latin typeface="IBM Plex Sans"/>
                <a:ea typeface="IBM Plex Sans"/>
                <a:cs typeface="IBM Plex Sans"/>
                <a:sym typeface="IBM Plex Sans"/>
              </a:rPr>
              <a:t>04</a:t>
            </a:r>
          </a:p>
        </p:txBody>
      </p:sp>
    </p:spTree>
  </p:cSld>
  <p:clrMapOvr>
    <a:masterClrMapping/>
  </p:clrMapOvr>
  <p:transition spd="slow">
    <p:cove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64845" y="9633781"/>
            <a:ext cx="6436524" cy="1006526"/>
            <a:chOff x="0" y="0"/>
            <a:chExt cx="1695216" cy="265093"/>
          </a:xfrm>
        </p:grpSpPr>
        <p:sp>
          <p:nvSpPr>
            <p:cNvPr id="3" name="Freeform 3"/>
            <p:cNvSpPr/>
            <p:nvPr/>
          </p:nvSpPr>
          <p:spPr>
            <a:xfrm>
              <a:off x="0" y="0"/>
              <a:ext cx="1695216" cy="265093"/>
            </a:xfrm>
            <a:custGeom>
              <a:avLst/>
              <a:gdLst/>
              <a:ahLst/>
              <a:cxnLst/>
              <a:rect l="l" t="t" r="r" b="b"/>
              <a:pathLst>
                <a:path w="1695216" h="265093">
                  <a:moveTo>
                    <a:pt x="0" y="0"/>
                  </a:moveTo>
                  <a:lnTo>
                    <a:pt x="1695216" y="0"/>
                  </a:lnTo>
                  <a:lnTo>
                    <a:pt x="1695216" y="265093"/>
                  </a:lnTo>
                  <a:lnTo>
                    <a:pt x="0" y="265093"/>
                  </a:lnTo>
                  <a:close/>
                </a:path>
              </a:pathLst>
            </a:custGeom>
            <a:solidFill>
              <a:srgbClr val="5CC1E6"/>
            </a:solidFill>
          </p:spPr>
        </p:sp>
        <p:sp>
          <p:nvSpPr>
            <p:cNvPr id="4" name="TextBox 4"/>
            <p:cNvSpPr txBox="1"/>
            <p:nvPr/>
          </p:nvSpPr>
          <p:spPr>
            <a:xfrm>
              <a:off x="0" y="-47625"/>
              <a:ext cx="1695216" cy="312718"/>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2116321" y="9633781"/>
            <a:ext cx="6436524" cy="1006526"/>
            <a:chOff x="0" y="0"/>
            <a:chExt cx="1695216" cy="265093"/>
          </a:xfrm>
        </p:grpSpPr>
        <p:sp>
          <p:nvSpPr>
            <p:cNvPr id="6" name="Freeform 6"/>
            <p:cNvSpPr/>
            <p:nvPr/>
          </p:nvSpPr>
          <p:spPr>
            <a:xfrm>
              <a:off x="0" y="0"/>
              <a:ext cx="1695216" cy="265093"/>
            </a:xfrm>
            <a:custGeom>
              <a:avLst/>
              <a:gdLst/>
              <a:ahLst/>
              <a:cxnLst/>
              <a:rect l="l" t="t" r="r" b="b"/>
              <a:pathLst>
                <a:path w="1695216" h="265093">
                  <a:moveTo>
                    <a:pt x="0" y="0"/>
                  </a:moveTo>
                  <a:lnTo>
                    <a:pt x="1695216" y="0"/>
                  </a:lnTo>
                  <a:lnTo>
                    <a:pt x="1695216" y="265093"/>
                  </a:lnTo>
                  <a:lnTo>
                    <a:pt x="0" y="265093"/>
                  </a:lnTo>
                  <a:close/>
                </a:path>
              </a:pathLst>
            </a:custGeom>
            <a:solidFill>
              <a:srgbClr val="034B65"/>
            </a:solidFill>
          </p:spPr>
        </p:sp>
        <p:sp>
          <p:nvSpPr>
            <p:cNvPr id="7" name="TextBox 7"/>
            <p:cNvSpPr txBox="1"/>
            <p:nvPr/>
          </p:nvSpPr>
          <p:spPr>
            <a:xfrm>
              <a:off x="0" y="-47625"/>
              <a:ext cx="1695216" cy="312718"/>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6018805" y="9633781"/>
            <a:ext cx="6436524" cy="1006526"/>
            <a:chOff x="0" y="0"/>
            <a:chExt cx="1695216" cy="265093"/>
          </a:xfrm>
        </p:grpSpPr>
        <p:sp>
          <p:nvSpPr>
            <p:cNvPr id="9" name="Freeform 9"/>
            <p:cNvSpPr/>
            <p:nvPr/>
          </p:nvSpPr>
          <p:spPr>
            <a:xfrm>
              <a:off x="0" y="0"/>
              <a:ext cx="1695216" cy="265093"/>
            </a:xfrm>
            <a:custGeom>
              <a:avLst/>
              <a:gdLst/>
              <a:ahLst/>
              <a:cxnLst/>
              <a:rect l="l" t="t" r="r" b="b"/>
              <a:pathLst>
                <a:path w="1695216" h="265093">
                  <a:moveTo>
                    <a:pt x="0" y="0"/>
                  </a:moveTo>
                  <a:lnTo>
                    <a:pt x="1695216" y="0"/>
                  </a:lnTo>
                  <a:lnTo>
                    <a:pt x="1695216" y="265093"/>
                  </a:lnTo>
                  <a:lnTo>
                    <a:pt x="0" y="265093"/>
                  </a:lnTo>
                  <a:close/>
                </a:path>
              </a:pathLst>
            </a:custGeom>
            <a:solidFill>
              <a:srgbClr val="167DA2"/>
            </a:solidFill>
          </p:spPr>
        </p:sp>
        <p:sp>
          <p:nvSpPr>
            <p:cNvPr id="10" name="TextBox 10"/>
            <p:cNvSpPr txBox="1"/>
            <p:nvPr/>
          </p:nvSpPr>
          <p:spPr>
            <a:xfrm>
              <a:off x="0" y="-47625"/>
              <a:ext cx="1695216" cy="312718"/>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469927" y="1365739"/>
            <a:ext cx="8398591" cy="847097"/>
            <a:chOff x="0" y="0"/>
            <a:chExt cx="17246160" cy="1739479"/>
          </a:xfrm>
        </p:grpSpPr>
        <p:sp>
          <p:nvSpPr>
            <p:cNvPr id="12" name="Freeform 12"/>
            <p:cNvSpPr/>
            <p:nvPr/>
          </p:nvSpPr>
          <p:spPr>
            <a:xfrm>
              <a:off x="0" y="0"/>
              <a:ext cx="17246160" cy="1739479"/>
            </a:xfrm>
            <a:custGeom>
              <a:avLst/>
              <a:gdLst/>
              <a:ahLst/>
              <a:cxnLst/>
              <a:rect l="l" t="t" r="r" b="b"/>
              <a:pathLst>
                <a:path w="17246160" h="1739479">
                  <a:moveTo>
                    <a:pt x="203200" y="0"/>
                  </a:moveTo>
                  <a:lnTo>
                    <a:pt x="17246160" y="0"/>
                  </a:lnTo>
                  <a:lnTo>
                    <a:pt x="17042960" y="1739479"/>
                  </a:lnTo>
                  <a:lnTo>
                    <a:pt x="0" y="1739479"/>
                  </a:lnTo>
                  <a:lnTo>
                    <a:pt x="203200" y="0"/>
                  </a:lnTo>
                  <a:close/>
                </a:path>
              </a:pathLst>
            </a:custGeom>
            <a:solidFill>
              <a:srgbClr val="167DA2"/>
            </a:solidFill>
          </p:spPr>
        </p:sp>
        <p:sp>
          <p:nvSpPr>
            <p:cNvPr id="13" name="TextBox 13"/>
            <p:cNvSpPr txBox="1"/>
            <p:nvPr/>
          </p:nvSpPr>
          <p:spPr>
            <a:xfrm>
              <a:off x="101600" y="-47625"/>
              <a:ext cx="17042960" cy="1787104"/>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1137668" y="1139964"/>
            <a:ext cx="7798054" cy="847097"/>
            <a:chOff x="0" y="0"/>
            <a:chExt cx="16012981" cy="1739479"/>
          </a:xfrm>
        </p:grpSpPr>
        <p:sp>
          <p:nvSpPr>
            <p:cNvPr id="15" name="Freeform 15"/>
            <p:cNvSpPr/>
            <p:nvPr/>
          </p:nvSpPr>
          <p:spPr>
            <a:xfrm>
              <a:off x="0" y="0"/>
              <a:ext cx="16012981" cy="1739479"/>
            </a:xfrm>
            <a:custGeom>
              <a:avLst/>
              <a:gdLst/>
              <a:ahLst/>
              <a:cxnLst/>
              <a:rect l="l" t="t" r="r" b="b"/>
              <a:pathLst>
                <a:path w="16012981" h="1739479">
                  <a:moveTo>
                    <a:pt x="203200" y="0"/>
                  </a:moveTo>
                  <a:lnTo>
                    <a:pt x="16012981" y="0"/>
                  </a:lnTo>
                  <a:lnTo>
                    <a:pt x="15809781" y="1739479"/>
                  </a:lnTo>
                  <a:lnTo>
                    <a:pt x="0" y="1739479"/>
                  </a:lnTo>
                  <a:lnTo>
                    <a:pt x="203200" y="0"/>
                  </a:lnTo>
                  <a:close/>
                </a:path>
              </a:pathLst>
            </a:custGeom>
            <a:solidFill>
              <a:srgbClr val="5CC1E6"/>
            </a:solidFill>
          </p:spPr>
        </p:sp>
        <p:sp>
          <p:nvSpPr>
            <p:cNvPr id="16" name="TextBox 16"/>
            <p:cNvSpPr txBox="1"/>
            <p:nvPr/>
          </p:nvSpPr>
          <p:spPr>
            <a:xfrm>
              <a:off x="101600" y="-47625"/>
              <a:ext cx="15809781" cy="1787104"/>
            </a:xfrm>
            <a:prstGeom prst="rect">
              <a:avLst/>
            </a:prstGeom>
          </p:spPr>
          <p:txBody>
            <a:bodyPr lIns="50800" tIns="50800" rIns="50800" bIns="50800" rtlCol="0" anchor="ctr"/>
            <a:lstStyle/>
            <a:p>
              <a:pPr algn="ctr">
                <a:lnSpc>
                  <a:spcPts val="2659"/>
                </a:lnSpc>
              </a:pPr>
              <a:endParaRPr/>
            </a:p>
          </p:txBody>
        </p:sp>
      </p:grpSp>
      <p:sp>
        <p:nvSpPr>
          <p:cNvPr id="17" name="Freeform 17"/>
          <p:cNvSpPr/>
          <p:nvPr/>
        </p:nvSpPr>
        <p:spPr>
          <a:xfrm>
            <a:off x="528013" y="3556087"/>
            <a:ext cx="735814" cy="735814"/>
          </a:xfrm>
          <a:custGeom>
            <a:avLst/>
            <a:gdLst/>
            <a:ahLst/>
            <a:cxnLst/>
            <a:rect l="l" t="t" r="r" b="b"/>
            <a:pathLst>
              <a:path w="735814" h="735814">
                <a:moveTo>
                  <a:pt x="0" y="0"/>
                </a:moveTo>
                <a:lnTo>
                  <a:pt x="735813" y="0"/>
                </a:lnTo>
                <a:lnTo>
                  <a:pt x="735813" y="735814"/>
                </a:lnTo>
                <a:lnTo>
                  <a:pt x="0" y="735814"/>
                </a:lnTo>
                <a:lnTo>
                  <a:pt x="0" y="0"/>
                </a:lnTo>
                <a:close/>
              </a:path>
            </a:pathLst>
          </a:custGeom>
          <a:blipFill>
            <a:blip r:embed="rId2"/>
            <a:stretch>
              <a:fillRect/>
            </a:stretch>
          </a:blipFill>
        </p:spPr>
      </p:sp>
      <p:sp>
        <p:nvSpPr>
          <p:cNvPr id="18" name="Freeform 18"/>
          <p:cNvSpPr/>
          <p:nvPr/>
        </p:nvSpPr>
        <p:spPr>
          <a:xfrm>
            <a:off x="499875" y="5389213"/>
            <a:ext cx="735814" cy="735814"/>
          </a:xfrm>
          <a:custGeom>
            <a:avLst/>
            <a:gdLst/>
            <a:ahLst/>
            <a:cxnLst/>
            <a:rect l="l" t="t" r="r" b="b"/>
            <a:pathLst>
              <a:path w="735814" h="735814">
                <a:moveTo>
                  <a:pt x="0" y="0"/>
                </a:moveTo>
                <a:lnTo>
                  <a:pt x="735814" y="0"/>
                </a:lnTo>
                <a:lnTo>
                  <a:pt x="735814" y="735814"/>
                </a:lnTo>
                <a:lnTo>
                  <a:pt x="0" y="735814"/>
                </a:lnTo>
                <a:lnTo>
                  <a:pt x="0" y="0"/>
                </a:lnTo>
                <a:close/>
              </a:path>
            </a:pathLst>
          </a:custGeom>
          <a:blipFill>
            <a:blip r:embed="rId3"/>
            <a:stretch>
              <a:fillRect/>
            </a:stretch>
          </a:blipFill>
        </p:spPr>
      </p:sp>
      <p:sp>
        <p:nvSpPr>
          <p:cNvPr id="19" name="Freeform 19"/>
          <p:cNvSpPr/>
          <p:nvPr/>
        </p:nvSpPr>
        <p:spPr>
          <a:xfrm>
            <a:off x="556150" y="7222339"/>
            <a:ext cx="679539" cy="679539"/>
          </a:xfrm>
          <a:custGeom>
            <a:avLst/>
            <a:gdLst/>
            <a:ahLst/>
            <a:cxnLst/>
            <a:rect l="l" t="t" r="r" b="b"/>
            <a:pathLst>
              <a:path w="679539" h="679539">
                <a:moveTo>
                  <a:pt x="0" y="0"/>
                </a:moveTo>
                <a:lnTo>
                  <a:pt x="679539" y="0"/>
                </a:lnTo>
                <a:lnTo>
                  <a:pt x="679539" y="679538"/>
                </a:lnTo>
                <a:lnTo>
                  <a:pt x="0" y="679538"/>
                </a:lnTo>
                <a:lnTo>
                  <a:pt x="0" y="0"/>
                </a:lnTo>
                <a:close/>
              </a:path>
            </a:pathLst>
          </a:custGeom>
          <a:blipFill>
            <a:blip r:embed="rId4"/>
            <a:stretch>
              <a:fillRect/>
            </a:stretch>
          </a:blipFill>
        </p:spPr>
      </p:sp>
      <p:sp>
        <p:nvSpPr>
          <p:cNvPr id="20" name="Freeform 20"/>
          <p:cNvSpPr/>
          <p:nvPr/>
        </p:nvSpPr>
        <p:spPr>
          <a:xfrm>
            <a:off x="9834065" y="1365739"/>
            <a:ext cx="713304" cy="713304"/>
          </a:xfrm>
          <a:custGeom>
            <a:avLst/>
            <a:gdLst/>
            <a:ahLst/>
            <a:cxnLst/>
            <a:rect l="l" t="t" r="r" b="b"/>
            <a:pathLst>
              <a:path w="713304" h="713304">
                <a:moveTo>
                  <a:pt x="0" y="0"/>
                </a:moveTo>
                <a:lnTo>
                  <a:pt x="713304" y="0"/>
                </a:lnTo>
                <a:lnTo>
                  <a:pt x="713304" y="713304"/>
                </a:lnTo>
                <a:lnTo>
                  <a:pt x="0" y="713304"/>
                </a:lnTo>
                <a:lnTo>
                  <a:pt x="0" y="0"/>
                </a:lnTo>
                <a:close/>
              </a:path>
            </a:pathLst>
          </a:custGeom>
          <a:blipFill>
            <a:blip r:embed="rId5"/>
            <a:stretch>
              <a:fillRect/>
            </a:stretch>
          </a:blipFill>
        </p:spPr>
      </p:sp>
      <p:sp>
        <p:nvSpPr>
          <p:cNvPr id="21" name="TextBox 21"/>
          <p:cNvSpPr txBox="1"/>
          <p:nvPr/>
        </p:nvSpPr>
        <p:spPr>
          <a:xfrm>
            <a:off x="528013" y="2387196"/>
            <a:ext cx="10981585" cy="457200"/>
          </a:xfrm>
          <a:prstGeom prst="rect">
            <a:avLst/>
          </a:prstGeom>
        </p:spPr>
        <p:txBody>
          <a:bodyPr lIns="0" tIns="0" rIns="0" bIns="0" rtlCol="0" anchor="t">
            <a:spAutoFit/>
          </a:bodyPr>
          <a:lstStyle/>
          <a:p>
            <a:pPr marL="0" lvl="0" indent="0" algn="just">
              <a:lnSpc>
                <a:spcPts val="3600"/>
              </a:lnSpc>
              <a:spcBef>
                <a:spcPct val="0"/>
              </a:spcBef>
            </a:pPr>
            <a:r>
              <a:rPr lang="en-US" sz="3000" b="1">
                <a:solidFill>
                  <a:srgbClr val="000000"/>
                </a:solidFill>
                <a:latin typeface="IBM Plex Sans Bold"/>
                <a:ea typeface="IBM Plex Sans Bold"/>
                <a:cs typeface="IBM Plex Sans Bold"/>
                <a:sym typeface="IBM Plex Sans Bold"/>
              </a:rPr>
              <a:t>PUT /api/orders/{orderId}</a:t>
            </a:r>
          </a:p>
        </p:txBody>
      </p:sp>
      <p:sp>
        <p:nvSpPr>
          <p:cNvPr id="22" name="TextBox 22"/>
          <p:cNvSpPr txBox="1"/>
          <p:nvPr/>
        </p:nvSpPr>
        <p:spPr>
          <a:xfrm>
            <a:off x="1671166" y="3666819"/>
            <a:ext cx="6527619" cy="485775"/>
          </a:xfrm>
          <a:prstGeom prst="rect">
            <a:avLst/>
          </a:prstGeom>
        </p:spPr>
        <p:txBody>
          <a:bodyPr lIns="0" tIns="0" rIns="0" bIns="0" rtlCol="0" anchor="t">
            <a:spAutoFit/>
          </a:bodyPr>
          <a:lstStyle/>
          <a:p>
            <a:pPr marL="0" lvl="1" indent="0" algn="l">
              <a:lnSpc>
                <a:spcPts val="3900"/>
              </a:lnSpc>
              <a:spcBef>
                <a:spcPct val="0"/>
              </a:spcBef>
            </a:pPr>
            <a:r>
              <a:rPr lang="en-US" sz="3000">
                <a:solidFill>
                  <a:srgbClr val="000000"/>
                </a:solidFill>
                <a:latin typeface="IBM Plex Sans"/>
                <a:ea typeface="IBM Plex Sans"/>
                <a:cs typeface="IBM Plex Sans"/>
                <a:sym typeface="IBM Plex Sans"/>
              </a:rPr>
              <a:t>Mô tả: Cập nhật trạng thái đơn hàng.</a:t>
            </a:r>
          </a:p>
        </p:txBody>
      </p:sp>
      <p:sp>
        <p:nvSpPr>
          <p:cNvPr id="23" name="TextBox 23"/>
          <p:cNvSpPr txBox="1"/>
          <p:nvPr/>
        </p:nvSpPr>
        <p:spPr>
          <a:xfrm>
            <a:off x="1661641" y="5499945"/>
            <a:ext cx="7218409" cy="485775"/>
          </a:xfrm>
          <a:prstGeom prst="rect">
            <a:avLst/>
          </a:prstGeom>
        </p:spPr>
        <p:txBody>
          <a:bodyPr lIns="0" tIns="0" rIns="0" bIns="0" rtlCol="0" anchor="t">
            <a:spAutoFit/>
          </a:bodyPr>
          <a:lstStyle/>
          <a:p>
            <a:pPr marL="0" lvl="1" indent="0" algn="l">
              <a:lnSpc>
                <a:spcPts val="3900"/>
              </a:lnSpc>
              <a:spcBef>
                <a:spcPct val="0"/>
              </a:spcBef>
            </a:pPr>
            <a:r>
              <a:rPr lang="en-US" sz="3000">
                <a:solidFill>
                  <a:srgbClr val="000000"/>
                </a:solidFill>
                <a:latin typeface="IBM Plex Sans"/>
                <a:ea typeface="IBM Plex Sans"/>
                <a:cs typeface="IBM Plex Sans"/>
                <a:sym typeface="IBM Plex Sans"/>
              </a:rPr>
              <a:t>Yêu cầu: orderId, status</a:t>
            </a:r>
          </a:p>
        </p:txBody>
      </p:sp>
      <p:sp>
        <p:nvSpPr>
          <p:cNvPr id="24" name="TextBox 24"/>
          <p:cNvSpPr txBox="1"/>
          <p:nvPr/>
        </p:nvSpPr>
        <p:spPr>
          <a:xfrm>
            <a:off x="1661641" y="7081095"/>
            <a:ext cx="6537144" cy="981075"/>
          </a:xfrm>
          <a:prstGeom prst="rect">
            <a:avLst/>
          </a:prstGeom>
        </p:spPr>
        <p:txBody>
          <a:bodyPr lIns="0" tIns="0" rIns="0" bIns="0" rtlCol="0" anchor="t">
            <a:spAutoFit/>
          </a:bodyPr>
          <a:lstStyle/>
          <a:p>
            <a:pPr marL="0" lvl="1" indent="0" algn="l">
              <a:lnSpc>
                <a:spcPts val="3900"/>
              </a:lnSpc>
              <a:spcBef>
                <a:spcPct val="0"/>
              </a:spcBef>
            </a:pPr>
            <a:r>
              <a:rPr lang="en-US" sz="3000">
                <a:solidFill>
                  <a:srgbClr val="000000"/>
                </a:solidFill>
                <a:latin typeface="IBM Plex Sans"/>
                <a:ea typeface="IBM Plex Sans"/>
                <a:cs typeface="IBM Plex Sans"/>
                <a:sym typeface="IBM Plex Sans"/>
              </a:rPr>
              <a:t>Phản hồi: 200 OK, 400 Bad Request, 404 Not Found</a:t>
            </a:r>
          </a:p>
        </p:txBody>
      </p:sp>
      <p:sp>
        <p:nvSpPr>
          <p:cNvPr id="25" name="TextBox 25"/>
          <p:cNvSpPr txBox="1"/>
          <p:nvPr/>
        </p:nvSpPr>
        <p:spPr>
          <a:xfrm>
            <a:off x="11030172" y="1465216"/>
            <a:ext cx="5506951" cy="485775"/>
          </a:xfrm>
          <a:prstGeom prst="rect">
            <a:avLst/>
          </a:prstGeom>
        </p:spPr>
        <p:txBody>
          <a:bodyPr lIns="0" tIns="0" rIns="0" bIns="0" rtlCol="0" anchor="t">
            <a:spAutoFit/>
          </a:bodyPr>
          <a:lstStyle/>
          <a:p>
            <a:pPr marL="0" lvl="1" indent="0" algn="l">
              <a:lnSpc>
                <a:spcPts val="3900"/>
              </a:lnSpc>
              <a:spcBef>
                <a:spcPct val="0"/>
              </a:spcBef>
            </a:pPr>
            <a:r>
              <a:rPr lang="en-US" sz="3000" b="1">
                <a:solidFill>
                  <a:srgbClr val="000000"/>
                </a:solidFill>
                <a:latin typeface="IBM Plex Sans Bold"/>
                <a:ea typeface="IBM Plex Sans Bold"/>
                <a:cs typeface="IBM Plex Sans Bold"/>
                <a:sym typeface="IBM Plex Sans Bold"/>
              </a:rPr>
              <a:t>Ví dụ Request</a:t>
            </a:r>
          </a:p>
        </p:txBody>
      </p:sp>
      <p:sp>
        <p:nvSpPr>
          <p:cNvPr id="26" name="TextBox 26"/>
          <p:cNvSpPr txBox="1"/>
          <p:nvPr/>
        </p:nvSpPr>
        <p:spPr>
          <a:xfrm>
            <a:off x="10837432" y="3666819"/>
            <a:ext cx="6267023" cy="3457575"/>
          </a:xfrm>
          <a:prstGeom prst="rect">
            <a:avLst/>
          </a:prstGeom>
        </p:spPr>
        <p:txBody>
          <a:bodyPr lIns="0" tIns="0" rIns="0" bIns="0" rtlCol="0" anchor="t">
            <a:spAutoFit/>
          </a:bodyPr>
          <a:lstStyle/>
          <a:p>
            <a:pPr algn="l">
              <a:lnSpc>
                <a:spcPts val="3900"/>
              </a:lnSpc>
            </a:pPr>
            <a:r>
              <a:rPr lang="en-US" sz="3000" b="1">
                <a:solidFill>
                  <a:srgbClr val="FFFFFF"/>
                </a:solidFill>
                <a:latin typeface="IBM Plex Sans Bold"/>
                <a:ea typeface="IBM Plex Sans Bold"/>
                <a:cs typeface="IBM Plex Sans Bold"/>
                <a:sym typeface="IBM Plex Sans Bold"/>
              </a:rPr>
              <a:t>{</a:t>
            </a:r>
          </a:p>
          <a:p>
            <a:pPr algn="l">
              <a:lnSpc>
                <a:spcPts val="3900"/>
              </a:lnSpc>
            </a:pPr>
            <a:r>
              <a:rPr lang="en-US" sz="3000" b="1">
                <a:solidFill>
                  <a:srgbClr val="FFFFFF"/>
                </a:solidFill>
                <a:latin typeface="IBM Plex Sans Bold"/>
                <a:ea typeface="IBM Plex Sans Bold"/>
                <a:cs typeface="IBM Plex Sans Bold"/>
                <a:sym typeface="IBM Plex Sans Bold"/>
              </a:rPr>
              <a:t>  "name": "Smartwatch Updated",</a:t>
            </a:r>
          </a:p>
          <a:p>
            <a:pPr algn="l">
              <a:lnSpc>
                <a:spcPts val="3900"/>
              </a:lnSpc>
            </a:pPr>
            <a:r>
              <a:rPr lang="en-US" sz="3000" b="1">
                <a:solidFill>
                  <a:srgbClr val="FFFFFF"/>
                </a:solidFill>
                <a:latin typeface="IBM Plex Sans Bold"/>
                <a:ea typeface="IBM Plex Sans Bold"/>
                <a:cs typeface="IBM Plex Sans Bold"/>
                <a:sym typeface="IBM Plex Sans Bold"/>
              </a:rPr>
              <a:t>  "price": 180,</a:t>
            </a:r>
          </a:p>
          <a:p>
            <a:pPr algn="l">
              <a:lnSpc>
                <a:spcPts val="3900"/>
              </a:lnSpc>
            </a:pPr>
            <a:r>
              <a:rPr lang="en-US" sz="3000" b="1">
                <a:solidFill>
                  <a:srgbClr val="FFFFFF"/>
                </a:solidFill>
                <a:latin typeface="IBM Plex Sans Bold"/>
                <a:ea typeface="IBM Plex Sans Bold"/>
                <a:cs typeface="IBM Plex Sans Bold"/>
                <a:sym typeface="IBM Plex Sans Bold"/>
              </a:rPr>
              <a:t>  "description": "Đồng hồ thông minh thế hệ mới"</a:t>
            </a:r>
          </a:p>
          <a:p>
            <a:pPr algn="l">
              <a:lnSpc>
                <a:spcPts val="3900"/>
              </a:lnSpc>
            </a:pPr>
            <a:r>
              <a:rPr lang="en-US" sz="3000" b="1">
                <a:solidFill>
                  <a:srgbClr val="FFFFFF"/>
                </a:solidFill>
                <a:latin typeface="IBM Plex Sans Bold"/>
                <a:ea typeface="IBM Plex Sans Bold"/>
                <a:cs typeface="IBM Plex Sans Bold"/>
                <a:sym typeface="IBM Plex Sans Bold"/>
              </a:rPr>
              <a:t>}</a:t>
            </a:r>
          </a:p>
          <a:p>
            <a:pPr marL="0" lvl="1" indent="0" algn="l">
              <a:lnSpc>
                <a:spcPts val="3900"/>
              </a:lnSpc>
              <a:spcBef>
                <a:spcPct val="0"/>
              </a:spcBef>
            </a:pPr>
            <a:endParaRPr lang="en-US" sz="3000" b="1">
              <a:solidFill>
                <a:srgbClr val="FFFFFF"/>
              </a:solidFill>
              <a:latin typeface="IBM Plex Sans Bold"/>
              <a:ea typeface="IBM Plex Sans Bold"/>
              <a:cs typeface="IBM Plex Sans Bold"/>
              <a:sym typeface="IBM Plex Sans Bold"/>
            </a:endParaRPr>
          </a:p>
        </p:txBody>
      </p:sp>
      <p:sp>
        <p:nvSpPr>
          <p:cNvPr id="27" name="Freeform 27"/>
          <p:cNvSpPr/>
          <p:nvPr/>
        </p:nvSpPr>
        <p:spPr>
          <a:xfrm>
            <a:off x="10547369" y="2124260"/>
            <a:ext cx="7265719" cy="7265719"/>
          </a:xfrm>
          <a:custGeom>
            <a:avLst/>
            <a:gdLst/>
            <a:ahLst/>
            <a:cxnLst/>
            <a:rect l="l" t="t" r="r" b="b"/>
            <a:pathLst>
              <a:path w="7265719" h="7265719">
                <a:moveTo>
                  <a:pt x="0" y="0"/>
                </a:moveTo>
                <a:lnTo>
                  <a:pt x="7265719" y="0"/>
                </a:lnTo>
                <a:lnTo>
                  <a:pt x="7265719" y="7265719"/>
                </a:lnTo>
                <a:lnTo>
                  <a:pt x="0" y="726571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8" name="TextBox 28"/>
          <p:cNvSpPr txBox="1"/>
          <p:nvPr/>
        </p:nvSpPr>
        <p:spPr>
          <a:xfrm>
            <a:off x="11351295" y="4379436"/>
            <a:ext cx="5657867" cy="2744958"/>
          </a:xfrm>
          <a:prstGeom prst="rect">
            <a:avLst/>
          </a:prstGeom>
        </p:spPr>
        <p:txBody>
          <a:bodyPr lIns="0" tIns="0" rIns="0" bIns="0" rtlCol="0" anchor="t">
            <a:spAutoFit/>
          </a:bodyPr>
          <a:lstStyle/>
          <a:p>
            <a:pPr algn="l">
              <a:lnSpc>
                <a:spcPts val="5490"/>
              </a:lnSpc>
            </a:pPr>
            <a:r>
              <a:rPr lang="en-US" sz="3921">
                <a:solidFill>
                  <a:srgbClr val="000000"/>
                </a:solidFill>
                <a:latin typeface="Arimo"/>
                <a:ea typeface="Arimo"/>
                <a:cs typeface="Arimo"/>
                <a:sym typeface="Arimo"/>
              </a:rPr>
              <a:t>{</a:t>
            </a:r>
          </a:p>
          <a:p>
            <a:pPr algn="l">
              <a:lnSpc>
                <a:spcPts val="5490"/>
              </a:lnSpc>
            </a:pPr>
            <a:r>
              <a:rPr lang="en-US" sz="3921">
                <a:solidFill>
                  <a:srgbClr val="000000"/>
                </a:solidFill>
                <a:latin typeface="Arimo"/>
                <a:ea typeface="Arimo"/>
                <a:cs typeface="Arimo"/>
                <a:sym typeface="Arimo"/>
              </a:rPr>
              <a:t>"status": "Shipped"</a:t>
            </a:r>
          </a:p>
          <a:p>
            <a:pPr algn="l">
              <a:lnSpc>
                <a:spcPts val="5490"/>
              </a:lnSpc>
            </a:pPr>
            <a:r>
              <a:rPr lang="en-US" sz="3921">
                <a:solidFill>
                  <a:srgbClr val="000000"/>
                </a:solidFill>
                <a:latin typeface="Arimo"/>
                <a:ea typeface="Arimo"/>
                <a:cs typeface="Arimo"/>
                <a:sym typeface="Arimo"/>
              </a:rPr>
              <a:t>}</a:t>
            </a:r>
          </a:p>
          <a:p>
            <a:pPr algn="l">
              <a:lnSpc>
                <a:spcPts val="5490"/>
              </a:lnSpc>
              <a:spcBef>
                <a:spcPct val="0"/>
              </a:spcBef>
            </a:pPr>
            <a:endParaRPr lang="en-US" sz="3921">
              <a:solidFill>
                <a:srgbClr val="000000"/>
              </a:solidFill>
              <a:latin typeface="Arimo"/>
              <a:ea typeface="Arimo"/>
              <a:cs typeface="Arimo"/>
              <a:sym typeface="Arimo"/>
            </a:endParaRPr>
          </a:p>
        </p:txBody>
      </p:sp>
    </p:spTree>
  </p:cSld>
  <p:clrMapOvr>
    <a:masterClrMapping/>
  </p:clrMapOvr>
  <p:transition spd="slow">
    <p:cover/>
  </p:transition>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60016F"/>
        </a:solidFill>
        <a:effectLst/>
      </p:bgPr>
    </p:bg>
    <p:spTree>
      <p:nvGrpSpPr>
        <p:cNvPr id="1" name=""/>
        <p:cNvGrpSpPr/>
        <p:nvPr/>
      </p:nvGrpSpPr>
      <p:grpSpPr>
        <a:xfrm>
          <a:off x="0" y="0"/>
          <a:ext cx="0" cy="0"/>
          <a:chOff x="0" y="0"/>
          <a:chExt cx="0" cy="0"/>
        </a:xfrm>
      </p:grpSpPr>
      <p:grpSp>
        <p:nvGrpSpPr>
          <p:cNvPr id="2" name="Group 2"/>
          <p:cNvGrpSpPr/>
          <p:nvPr/>
        </p:nvGrpSpPr>
        <p:grpSpPr>
          <a:xfrm>
            <a:off x="8556160" y="0"/>
            <a:ext cx="9731840" cy="10431493"/>
            <a:chOff x="0" y="0"/>
            <a:chExt cx="12975786" cy="13908657"/>
          </a:xfrm>
        </p:grpSpPr>
        <p:pic>
          <p:nvPicPr>
            <p:cNvPr id="3" name="Picture 3"/>
            <p:cNvPicPr>
              <a:picLocks noChangeAspect="1"/>
            </p:cNvPicPr>
            <p:nvPr/>
          </p:nvPicPr>
          <p:blipFill>
            <a:blip r:embed="rId2"/>
            <a:srcRect l="23344" r="23344"/>
            <a:stretch>
              <a:fillRect/>
            </a:stretch>
          </p:blipFill>
          <p:spPr>
            <a:xfrm>
              <a:off x="0" y="0"/>
              <a:ext cx="12975786" cy="13908657"/>
            </a:xfrm>
            <a:prstGeom prst="rect">
              <a:avLst/>
            </a:prstGeom>
          </p:spPr>
        </p:pic>
      </p:grpSp>
      <p:sp>
        <p:nvSpPr>
          <p:cNvPr id="4" name="Freeform 4"/>
          <p:cNvSpPr/>
          <p:nvPr/>
        </p:nvSpPr>
        <p:spPr>
          <a:xfrm>
            <a:off x="1028700" y="1028700"/>
            <a:ext cx="999380" cy="758280"/>
          </a:xfrm>
          <a:custGeom>
            <a:avLst/>
            <a:gdLst/>
            <a:ahLst/>
            <a:cxnLst/>
            <a:rect l="l" t="t" r="r" b="b"/>
            <a:pathLst>
              <a:path w="999380" h="758280">
                <a:moveTo>
                  <a:pt x="0" y="0"/>
                </a:moveTo>
                <a:lnTo>
                  <a:pt x="999380" y="0"/>
                </a:lnTo>
                <a:lnTo>
                  <a:pt x="999380" y="758280"/>
                </a:lnTo>
                <a:lnTo>
                  <a:pt x="0" y="75828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5" name="Group 5"/>
          <p:cNvGrpSpPr/>
          <p:nvPr/>
        </p:nvGrpSpPr>
        <p:grpSpPr>
          <a:xfrm>
            <a:off x="0" y="0"/>
            <a:ext cx="47625" cy="10287000"/>
            <a:chOff x="0" y="0"/>
            <a:chExt cx="12543" cy="2709333"/>
          </a:xfrm>
        </p:grpSpPr>
        <p:sp>
          <p:nvSpPr>
            <p:cNvPr id="6" name="Freeform 6"/>
            <p:cNvSpPr/>
            <p:nvPr/>
          </p:nvSpPr>
          <p:spPr>
            <a:xfrm>
              <a:off x="0" y="0"/>
              <a:ext cx="12543" cy="2709333"/>
            </a:xfrm>
            <a:custGeom>
              <a:avLst/>
              <a:gdLst/>
              <a:ahLst/>
              <a:cxnLst/>
              <a:rect l="l" t="t" r="r" b="b"/>
              <a:pathLst>
                <a:path w="12543" h="2709333">
                  <a:moveTo>
                    <a:pt x="0" y="0"/>
                  </a:moveTo>
                  <a:lnTo>
                    <a:pt x="12543" y="0"/>
                  </a:lnTo>
                  <a:lnTo>
                    <a:pt x="12543" y="2709333"/>
                  </a:lnTo>
                  <a:lnTo>
                    <a:pt x="0" y="2709333"/>
                  </a:lnTo>
                  <a:close/>
                </a:path>
              </a:pathLst>
            </a:custGeom>
            <a:solidFill>
              <a:srgbClr val="E95D4E"/>
            </a:solidFill>
          </p:spPr>
        </p:sp>
        <p:sp>
          <p:nvSpPr>
            <p:cNvPr id="7" name="TextBox 7"/>
            <p:cNvSpPr txBox="1"/>
            <p:nvPr/>
          </p:nvSpPr>
          <p:spPr>
            <a:xfrm>
              <a:off x="0" y="-38100"/>
              <a:ext cx="12543" cy="2747433"/>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383467" y="6543008"/>
            <a:ext cx="7836851" cy="1543050"/>
            <a:chOff x="0" y="0"/>
            <a:chExt cx="2064027" cy="406400"/>
          </a:xfrm>
        </p:grpSpPr>
        <p:sp>
          <p:nvSpPr>
            <p:cNvPr id="9" name="Freeform 9"/>
            <p:cNvSpPr/>
            <p:nvPr/>
          </p:nvSpPr>
          <p:spPr>
            <a:xfrm>
              <a:off x="0" y="0"/>
              <a:ext cx="2064027" cy="406400"/>
            </a:xfrm>
            <a:custGeom>
              <a:avLst/>
              <a:gdLst/>
              <a:ahLst/>
              <a:cxnLst/>
              <a:rect l="l" t="t" r="r" b="b"/>
              <a:pathLst>
                <a:path w="2064027" h="406400">
                  <a:moveTo>
                    <a:pt x="1860827" y="0"/>
                  </a:moveTo>
                  <a:cubicBezTo>
                    <a:pt x="1973051" y="0"/>
                    <a:pt x="2064027" y="90976"/>
                    <a:pt x="2064027" y="203200"/>
                  </a:cubicBezTo>
                  <a:cubicBezTo>
                    <a:pt x="2064027" y="315424"/>
                    <a:pt x="1973051" y="406400"/>
                    <a:pt x="1860827"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47625" cap="sq">
              <a:solidFill>
                <a:srgbClr val="FFFFFF"/>
              </a:solidFill>
              <a:prstDash val="solid"/>
              <a:miter/>
            </a:ln>
          </p:spPr>
        </p:sp>
        <p:sp>
          <p:nvSpPr>
            <p:cNvPr id="10" name="TextBox 10"/>
            <p:cNvSpPr txBox="1"/>
            <p:nvPr/>
          </p:nvSpPr>
          <p:spPr>
            <a:xfrm>
              <a:off x="0" y="-38100"/>
              <a:ext cx="2064027" cy="444500"/>
            </a:xfrm>
            <a:prstGeom prst="rect">
              <a:avLst/>
            </a:prstGeom>
          </p:spPr>
          <p:txBody>
            <a:bodyPr lIns="50800" tIns="50800" rIns="50800" bIns="50800" rtlCol="0" anchor="ctr"/>
            <a:lstStyle/>
            <a:p>
              <a:pPr algn="ctr">
                <a:lnSpc>
                  <a:spcPts val="2659"/>
                </a:lnSpc>
              </a:pPr>
              <a:endParaRPr/>
            </a:p>
          </p:txBody>
        </p:sp>
      </p:grpSp>
      <p:sp>
        <p:nvSpPr>
          <p:cNvPr id="11" name="AutoShape 11"/>
          <p:cNvSpPr/>
          <p:nvPr/>
        </p:nvSpPr>
        <p:spPr>
          <a:xfrm>
            <a:off x="1055773" y="7257383"/>
            <a:ext cx="6492240" cy="0"/>
          </a:xfrm>
          <a:prstGeom prst="line">
            <a:avLst/>
          </a:prstGeom>
          <a:ln w="114300" cap="flat">
            <a:solidFill>
              <a:srgbClr val="FFFFFF"/>
            </a:solidFill>
            <a:prstDash val="solid"/>
            <a:headEnd type="none" w="sm" len="sm"/>
            <a:tailEnd type="triangle" w="lg" len="med"/>
          </a:ln>
        </p:spPr>
      </p:sp>
      <p:sp>
        <p:nvSpPr>
          <p:cNvPr id="12" name="TextBox 12"/>
          <p:cNvSpPr txBox="1"/>
          <p:nvPr/>
        </p:nvSpPr>
        <p:spPr>
          <a:xfrm>
            <a:off x="642424" y="2562637"/>
            <a:ext cx="9681686" cy="988340"/>
          </a:xfrm>
          <a:prstGeom prst="rect">
            <a:avLst/>
          </a:prstGeom>
        </p:spPr>
        <p:txBody>
          <a:bodyPr lIns="0" tIns="0" rIns="0" bIns="0" rtlCol="0" anchor="t">
            <a:spAutoFit/>
          </a:bodyPr>
          <a:lstStyle/>
          <a:p>
            <a:pPr algn="l">
              <a:lnSpc>
                <a:spcPts val="7412"/>
              </a:lnSpc>
            </a:pPr>
            <a:r>
              <a:rPr lang="en-US" sz="7412" b="1">
                <a:solidFill>
                  <a:srgbClr val="FFFFFF"/>
                </a:solidFill>
                <a:latin typeface="HK Grotesk Bold"/>
                <a:ea typeface="HK Grotesk Bold"/>
                <a:cs typeface="HK Grotesk Bold"/>
                <a:sym typeface="HK Grotesk Bold"/>
              </a:rPr>
              <a:t>API THANH TOÁN</a:t>
            </a:r>
          </a:p>
        </p:txBody>
      </p:sp>
    </p:spTree>
  </p:cSld>
  <p:clrMapOvr>
    <a:masterClrMapping/>
  </p:clrMapOvr>
  <p:transition spd="slow">
    <p:cove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64845" y="9633781"/>
            <a:ext cx="6436524" cy="1006526"/>
            <a:chOff x="0" y="0"/>
            <a:chExt cx="1695216" cy="265093"/>
          </a:xfrm>
        </p:grpSpPr>
        <p:sp>
          <p:nvSpPr>
            <p:cNvPr id="3" name="Freeform 3"/>
            <p:cNvSpPr/>
            <p:nvPr/>
          </p:nvSpPr>
          <p:spPr>
            <a:xfrm>
              <a:off x="0" y="0"/>
              <a:ext cx="1695216" cy="265093"/>
            </a:xfrm>
            <a:custGeom>
              <a:avLst/>
              <a:gdLst/>
              <a:ahLst/>
              <a:cxnLst/>
              <a:rect l="l" t="t" r="r" b="b"/>
              <a:pathLst>
                <a:path w="1695216" h="265093">
                  <a:moveTo>
                    <a:pt x="0" y="0"/>
                  </a:moveTo>
                  <a:lnTo>
                    <a:pt x="1695216" y="0"/>
                  </a:lnTo>
                  <a:lnTo>
                    <a:pt x="1695216" y="265093"/>
                  </a:lnTo>
                  <a:lnTo>
                    <a:pt x="0" y="265093"/>
                  </a:lnTo>
                  <a:close/>
                </a:path>
              </a:pathLst>
            </a:custGeom>
            <a:solidFill>
              <a:srgbClr val="5CC1E6"/>
            </a:solidFill>
          </p:spPr>
        </p:sp>
        <p:sp>
          <p:nvSpPr>
            <p:cNvPr id="4" name="TextBox 4"/>
            <p:cNvSpPr txBox="1"/>
            <p:nvPr/>
          </p:nvSpPr>
          <p:spPr>
            <a:xfrm>
              <a:off x="0" y="-47625"/>
              <a:ext cx="1695216" cy="312718"/>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2116321" y="9633781"/>
            <a:ext cx="6436524" cy="1006526"/>
            <a:chOff x="0" y="0"/>
            <a:chExt cx="1695216" cy="265093"/>
          </a:xfrm>
        </p:grpSpPr>
        <p:sp>
          <p:nvSpPr>
            <p:cNvPr id="6" name="Freeform 6"/>
            <p:cNvSpPr/>
            <p:nvPr/>
          </p:nvSpPr>
          <p:spPr>
            <a:xfrm>
              <a:off x="0" y="0"/>
              <a:ext cx="1695216" cy="265093"/>
            </a:xfrm>
            <a:custGeom>
              <a:avLst/>
              <a:gdLst/>
              <a:ahLst/>
              <a:cxnLst/>
              <a:rect l="l" t="t" r="r" b="b"/>
              <a:pathLst>
                <a:path w="1695216" h="265093">
                  <a:moveTo>
                    <a:pt x="0" y="0"/>
                  </a:moveTo>
                  <a:lnTo>
                    <a:pt x="1695216" y="0"/>
                  </a:lnTo>
                  <a:lnTo>
                    <a:pt x="1695216" y="265093"/>
                  </a:lnTo>
                  <a:lnTo>
                    <a:pt x="0" y="265093"/>
                  </a:lnTo>
                  <a:close/>
                </a:path>
              </a:pathLst>
            </a:custGeom>
            <a:solidFill>
              <a:srgbClr val="034B65"/>
            </a:solidFill>
          </p:spPr>
        </p:sp>
        <p:sp>
          <p:nvSpPr>
            <p:cNvPr id="7" name="TextBox 7"/>
            <p:cNvSpPr txBox="1"/>
            <p:nvPr/>
          </p:nvSpPr>
          <p:spPr>
            <a:xfrm>
              <a:off x="0" y="-47625"/>
              <a:ext cx="1695216" cy="312718"/>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6018805" y="9633781"/>
            <a:ext cx="6436524" cy="1006526"/>
            <a:chOff x="0" y="0"/>
            <a:chExt cx="1695216" cy="265093"/>
          </a:xfrm>
        </p:grpSpPr>
        <p:sp>
          <p:nvSpPr>
            <p:cNvPr id="9" name="Freeform 9"/>
            <p:cNvSpPr/>
            <p:nvPr/>
          </p:nvSpPr>
          <p:spPr>
            <a:xfrm>
              <a:off x="0" y="0"/>
              <a:ext cx="1695216" cy="265093"/>
            </a:xfrm>
            <a:custGeom>
              <a:avLst/>
              <a:gdLst/>
              <a:ahLst/>
              <a:cxnLst/>
              <a:rect l="l" t="t" r="r" b="b"/>
              <a:pathLst>
                <a:path w="1695216" h="265093">
                  <a:moveTo>
                    <a:pt x="0" y="0"/>
                  </a:moveTo>
                  <a:lnTo>
                    <a:pt x="1695216" y="0"/>
                  </a:lnTo>
                  <a:lnTo>
                    <a:pt x="1695216" y="265093"/>
                  </a:lnTo>
                  <a:lnTo>
                    <a:pt x="0" y="265093"/>
                  </a:lnTo>
                  <a:close/>
                </a:path>
              </a:pathLst>
            </a:custGeom>
            <a:solidFill>
              <a:srgbClr val="167DA2"/>
            </a:solidFill>
          </p:spPr>
        </p:sp>
        <p:sp>
          <p:nvSpPr>
            <p:cNvPr id="10" name="TextBox 10"/>
            <p:cNvSpPr txBox="1"/>
            <p:nvPr/>
          </p:nvSpPr>
          <p:spPr>
            <a:xfrm>
              <a:off x="0" y="-47625"/>
              <a:ext cx="1695216" cy="312718"/>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469927" y="1365739"/>
            <a:ext cx="8398591" cy="847097"/>
            <a:chOff x="0" y="0"/>
            <a:chExt cx="17246160" cy="1739479"/>
          </a:xfrm>
        </p:grpSpPr>
        <p:sp>
          <p:nvSpPr>
            <p:cNvPr id="12" name="Freeform 12"/>
            <p:cNvSpPr/>
            <p:nvPr/>
          </p:nvSpPr>
          <p:spPr>
            <a:xfrm>
              <a:off x="0" y="0"/>
              <a:ext cx="17246160" cy="1739479"/>
            </a:xfrm>
            <a:custGeom>
              <a:avLst/>
              <a:gdLst/>
              <a:ahLst/>
              <a:cxnLst/>
              <a:rect l="l" t="t" r="r" b="b"/>
              <a:pathLst>
                <a:path w="17246160" h="1739479">
                  <a:moveTo>
                    <a:pt x="203200" y="0"/>
                  </a:moveTo>
                  <a:lnTo>
                    <a:pt x="17246160" y="0"/>
                  </a:lnTo>
                  <a:lnTo>
                    <a:pt x="17042960" y="1739479"/>
                  </a:lnTo>
                  <a:lnTo>
                    <a:pt x="0" y="1739479"/>
                  </a:lnTo>
                  <a:lnTo>
                    <a:pt x="203200" y="0"/>
                  </a:lnTo>
                  <a:close/>
                </a:path>
              </a:pathLst>
            </a:custGeom>
            <a:solidFill>
              <a:srgbClr val="167DA2"/>
            </a:solidFill>
          </p:spPr>
        </p:sp>
        <p:sp>
          <p:nvSpPr>
            <p:cNvPr id="13" name="TextBox 13"/>
            <p:cNvSpPr txBox="1"/>
            <p:nvPr/>
          </p:nvSpPr>
          <p:spPr>
            <a:xfrm>
              <a:off x="101600" y="-47625"/>
              <a:ext cx="17042960" cy="1787104"/>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1137668" y="1139964"/>
            <a:ext cx="7798054" cy="847097"/>
            <a:chOff x="0" y="0"/>
            <a:chExt cx="16012981" cy="1739479"/>
          </a:xfrm>
        </p:grpSpPr>
        <p:sp>
          <p:nvSpPr>
            <p:cNvPr id="15" name="Freeform 15"/>
            <p:cNvSpPr/>
            <p:nvPr/>
          </p:nvSpPr>
          <p:spPr>
            <a:xfrm>
              <a:off x="0" y="0"/>
              <a:ext cx="16012981" cy="1739479"/>
            </a:xfrm>
            <a:custGeom>
              <a:avLst/>
              <a:gdLst/>
              <a:ahLst/>
              <a:cxnLst/>
              <a:rect l="l" t="t" r="r" b="b"/>
              <a:pathLst>
                <a:path w="16012981" h="1739479">
                  <a:moveTo>
                    <a:pt x="203200" y="0"/>
                  </a:moveTo>
                  <a:lnTo>
                    <a:pt x="16012981" y="0"/>
                  </a:lnTo>
                  <a:lnTo>
                    <a:pt x="15809781" y="1739479"/>
                  </a:lnTo>
                  <a:lnTo>
                    <a:pt x="0" y="1739479"/>
                  </a:lnTo>
                  <a:lnTo>
                    <a:pt x="203200" y="0"/>
                  </a:lnTo>
                  <a:close/>
                </a:path>
              </a:pathLst>
            </a:custGeom>
            <a:solidFill>
              <a:srgbClr val="5CC1E6"/>
            </a:solidFill>
          </p:spPr>
        </p:sp>
        <p:sp>
          <p:nvSpPr>
            <p:cNvPr id="16" name="TextBox 16"/>
            <p:cNvSpPr txBox="1"/>
            <p:nvPr/>
          </p:nvSpPr>
          <p:spPr>
            <a:xfrm>
              <a:off x="101600" y="-47625"/>
              <a:ext cx="15809781" cy="1787104"/>
            </a:xfrm>
            <a:prstGeom prst="rect">
              <a:avLst/>
            </a:prstGeom>
          </p:spPr>
          <p:txBody>
            <a:bodyPr lIns="50800" tIns="50800" rIns="50800" bIns="50800" rtlCol="0" anchor="ctr"/>
            <a:lstStyle/>
            <a:p>
              <a:pPr algn="ctr">
                <a:lnSpc>
                  <a:spcPts val="2659"/>
                </a:lnSpc>
              </a:pPr>
              <a:endParaRPr/>
            </a:p>
          </p:txBody>
        </p:sp>
      </p:grpSp>
      <p:sp>
        <p:nvSpPr>
          <p:cNvPr id="17" name="Freeform 17"/>
          <p:cNvSpPr/>
          <p:nvPr/>
        </p:nvSpPr>
        <p:spPr>
          <a:xfrm>
            <a:off x="528013" y="3556087"/>
            <a:ext cx="735814" cy="735814"/>
          </a:xfrm>
          <a:custGeom>
            <a:avLst/>
            <a:gdLst/>
            <a:ahLst/>
            <a:cxnLst/>
            <a:rect l="l" t="t" r="r" b="b"/>
            <a:pathLst>
              <a:path w="735814" h="735814">
                <a:moveTo>
                  <a:pt x="0" y="0"/>
                </a:moveTo>
                <a:lnTo>
                  <a:pt x="735813" y="0"/>
                </a:lnTo>
                <a:lnTo>
                  <a:pt x="735813" y="735814"/>
                </a:lnTo>
                <a:lnTo>
                  <a:pt x="0" y="735814"/>
                </a:lnTo>
                <a:lnTo>
                  <a:pt x="0" y="0"/>
                </a:lnTo>
                <a:close/>
              </a:path>
            </a:pathLst>
          </a:custGeom>
          <a:blipFill>
            <a:blip r:embed="rId2"/>
            <a:stretch>
              <a:fillRect/>
            </a:stretch>
          </a:blipFill>
        </p:spPr>
      </p:sp>
      <p:sp>
        <p:nvSpPr>
          <p:cNvPr id="18" name="Freeform 18"/>
          <p:cNvSpPr/>
          <p:nvPr/>
        </p:nvSpPr>
        <p:spPr>
          <a:xfrm>
            <a:off x="499875" y="5389213"/>
            <a:ext cx="735814" cy="735814"/>
          </a:xfrm>
          <a:custGeom>
            <a:avLst/>
            <a:gdLst/>
            <a:ahLst/>
            <a:cxnLst/>
            <a:rect l="l" t="t" r="r" b="b"/>
            <a:pathLst>
              <a:path w="735814" h="735814">
                <a:moveTo>
                  <a:pt x="0" y="0"/>
                </a:moveTo>
                <a:lnTo>
                  <a:pt x="735814" y="0"/>
                </a:lnTo>
                <a:lnTo>
                  <a:pt x="735814" y="735814"/>
                </a:lnTo>
                <a:lnTo>
                  <a:pt x="0" y="735814"/>
                </a:lnTo>
                <a:lnTo>
                  <a:pt x="0" y="0"/>
                </a:lnTo>
                <a:close/>
              </a:path>
            </a:pathLst>
          </a:custGeom>
          <a:blipFill>
            <a:blip r:embed="rId3"/>
            <a:stretch>
              <a:fillRect/>
            </a:stretch>
          </a:blipFill>
        </p:spPr>
      </p:sp>
      <p:sp>
        <p:nvSpPr>
          <p:cNvPr id="19" name="Freeform 19"/>
          <p:cNvSpPr/>
          <p:nvPr/>
        </p:nvSpPr>
        <p:spPr>
          <a:xfrm>
            <a:off x="556150" y="7222339"/>
            <a:ext cx="679539" cy="679539"/>
          </a:xfrm>
          <a:custGeom>
            <a:avLst/>
            <a:gdLst/>
            <a:ahLst/>
            <a:cxnLst/>
            <a:rect l="l" t="t" r="r" b="b"/>
            <a:pathLst>
              <a:path w="679539" h="679539">
                <a:moveTo>
                  <a:pt x="0" y="0"/>
                </a:moveTo>
                <a:lnTo>
                  <a:pt x="679539" y="0"/>
                </a:lnTo>
                <a:lnTo>
                  <a:pt x="679539" y="679538"/>
                </a:lnTo>
                <a:lnTo>
                  <a:pt x="0" y="679538"/>
                </a:lnTo>
                <a:lnTo>
                  <a:pt x="0" y="0"/>
                </a:lnTo>
                <a:close/>
              </a:path>
            </a:pathLst>
          </a:custGeom>
          <a:blipFill>
            <a:blip r:embed="rId4"/>
            <a:stretch>
              <a:fillRect/>
            </a:stretch>
          </a:blipFill>
        </p:spPr>
      </p:sp>
      <p:sp>
        <p:nvSpPr>
          <p:cNvPr id="20" name="Freeform 20"/>
          <p:cNvSpPr/>
          <p:nvPr/>
        </p:nvSpPr>
        <p:spPr>
          <a:xfrm>
            <a:off x="9834065" y="1365739"/>
            <a:ext cx="713304" cy="713304"/>
          </a:xfrm>
          <a:custGeom>
            <a:avLst/>
            <a:gdLst/>
            <a:ahLst/>
            <a:cxnLst/>
            <a:rect l="l" t="t" r="r" b="b"/>
            <a:pathLst>
              <a:path w="713304" h="713304">
                <a:moveTo>
                  <a:pt x="0" y="0"/>
                </a:moveTo>
                <a:lnTo>
                  <a:pt x="713304" y="0"/>
                </a:lnTo>
                <a:lnTo>
                  <a:pt x="713304" y="713304"/>
                </a:lnTo>
                <a:lnTo>
                  <a:pt x="0" y="713304"/>
                </a:lnTo>
                <a:lnTo>
                  <a:pt x="0" y="0"/>
                </a:lnTo>
                <a:close/>
              </a:path>
            </a:pathLst>
          </a:custGeom>
          <a:blipFill>
            <a:blip r:embed="rId5"/>
            <a:stretch>
              <a:fillRect/>
            </a:stretch>
          </a:blipFill>
        </p:spPr>
      </p:sp>
      <p:sp>
        <p:nvSpPr>
          <p:cNvPr id="21" name="TextBox 21"/>
          <p:cNvSpPr txBox="1"/>
          <p:nvPr/>
        </p:nvSpPr>
        <p:spPr>
          <a:xfrm>
            <a:off x="680887" y="2427289"/>
            <a:ext cx="10981585" cy="914346"/>
          </a:xfrm>
          <a:prstGeom prst="rect">
            <a:avLst/>
          </a:prstGeom>
        </p:spPr>
        <p:txBody>
          <a:bodyPr lIns="0" tIns="0" rIns="0" bIns="0" rtlCol="0" anchor="t">
            <a:spAutoFit/>
          </a:bodyPr>
          <a:lstStyle/>
          <a:p>
            <a:pPr marL="647700" lvl="1" indent="-323850" algn="just">
              <a:lnSpc>
                <a:spcPts val="3600"/>
              </a:lnSpc>
              <a:buFont typeface="Arial"/>
              <a:buChar char="•"/>
            </a:pPr>
            <a:r>
              <a:rPr lang="en-US" sz="3000" b="1">
                <a:solidFill>
                  <a:srgbClr val="000000"/>
                </a:solidFill>
                <a:latin typeface="IBM Plex Sans Bold"/>
                <a:ea typeface="IBM Plex Sans Bold"/>
                <a:cs typeface="IBM Plex Sans Bold"/>
                <a:sym typeface="IBM Plex Sans Bold"/>
              </a:rPr>
              <a:t>POST /api/payment </a:t>
            </a:r>
          </a:p>
          <a:p>
            <a:pPr marL="0" lvl="0" indent="0" algn="just">
              <a:lnSpc>
                <a:spcPts val="3600"/>
              </a:lnSpc>
              <a:spcBef>
                <a:spcPct val="0"/>
              </a:spcBef>
            </a:pPr>
            <a:endParaRPr lang="en-US" sz="3000" b="1">
              <a:solidFill>
                <a:srgbClr val="000000"/>
              </a:solidFill>
              <a:latin typeface="IBM Plex Sans Bold"/>
              <a:ea typeface="IBM Plex Sans Bold"/>
              <a:cs typeface="IBM Plex Sans Bold"/>
              <a:sym typeface="IBM Plex Sans Bold"/>
            </a:endParaRPr>
          </a:p>
        </p:txBody>
      </p:sp>
      <p:sp>
        <p:nvSpPr>
          <p:cNvPr id="22" name="TextBox 22"/>
          <p:cNvSpPr txBox="1"/>
          <p:nvPr/>
        </p:nvSpPr>
        <p:spPr>
          <a:xfrm>
            <a:off x="1671166" y="3666805"/>
            <a:ext cx="7565901" cy="485802"/>
          </a:xfrm>
          <a:prstGeom prst="rect">
            <a:avLst/>
          </a:prstGeom>
        </p:spPr>
        <p:txBody>
          <a:bodyPr lIns="0" tIns="0" rIns="0" bIns="0" rtlCol="0" anchor="t">
            <a:spAutoFit/>
          </a:bodyPr>
          <a:lstStyle/>
          <a:p>
            <a:pPr marL="0" lvl="1" indent="0" algn="l">
              <a:lnSpc>
                <a:spcPts val="3900"/>
              </a:lnSpc>
              <a:spcBef>
                <a:spcPct val="0"/>
              </a:spcBef>
            </a:pPr>
            <a:r>
              <a:rPr lang="en-US" sz="3000">
                <a:solidFill>
                  <a:srgbClr val="000000"/>
                </a:solidFill>
                <a:latin typeface="IBM Plex Sans"/>
                <a:ea typeface="IBM Plex Sans"/>
                <a:cs typeface="IBM Plex Sans"/>
                <a:sym typeface="IBM Plex Sans"/>
              </a:rPr>
              <a:t>Mô tả: Thực hiện thanh toán cho đơn hàng.</a:t>
            </a:r>
          </a:p>
        </p:txBody>
      </p:sp>
      <p:sp>
        <p:nvSpPr>
          <p:cNvPr id="23" name="TextBox 23"/>
          <p:cNvSpPr txBox="1"/>
          <p:nvPr/>
        </p:nvSpPr>
        <p:spPr>
          <a:xfrm>
            <a:off x="1661641" y="5499931"/>
            <a:ext cx="7218409" cy="485802"/>
          </a:xfrm>
          <a:prstGeom prst="rect">
            <a:avLst/>
          </a:prstGeom>
        </p:spPr>
        <p:txBody>
          <a:bodyPr lIns="0" tIns="0" rIns="0" bIns="0" rtlCol="0" anchor="t">
            <a:spAutoFit/>
          </a:bodyPr>
          <a:lstStyle/>
          <a:p>
            <a:pPr marL="0" lvl="1" indent="0" algn="l">
              <a:lnSpc>
                <a:spcPts val="3900"/>
              </a:lnSpc>
              <a:spcBef>
                <a:spcPct val="0"/>
              </a:spcBef>
            </a:pPr>
            <a:r>
              <a:rPr lang="en-US" sz="3000">
                <a:solidFill>
                  <a:srgbClr val="000000"/>
                </a:solidFill>
                <a:latin typeface="IBM Plex Sans"/>
                <a:ea typeface="IBM Plex Sans"/>
                <a:cs typeface="IBM Plex Sans"/>
                <a:sym typeface="IBM Plex Sans"/>
              </a:rPr>
              <a:t>Yêu cầu: orderId, paymentMethod</a:t>
            </a:r>
          </a:p>
        </p:txBody>
      </p:sp>
      <p:sp>
        <p:nvSpPr>
          <p:cNvPr id="24" name="TextBox 24"/>
          <p:cNvSpPr txBox="1"/>
          <p:nvPr/>
        </p:nvSpPr>
        <p:spPr>
          <a:xfrm>
            <a:off x="1661641" y="7328731"/>
            <a:ext cx="6537144" cy="485802"/>
          </a:xfrm>
          <a:prstGeom prst="rect">
            <a:avLst/>
          </a:prstGeom>
        </p:spPr>
        <p:txBody>
          <a:bodyPr lIns="0" tIns="0" rIns="0" bIns="0" rtlCol="0" anchor="t">
            <a:spAutoFit/>
          </a:bodyPr>
          <a:lstStyle/>
          <a:p>
            <a:pPr marL="0" lvl="1" indent="0" algn="l">
              <a:lnSpc>
                <a:spcPts val="3900"/>
              </a:lnSpc>
              <a:spcBef>
                <a:spcPct val="0"/>
              </a:spcBef>
            </a:pPr>
            <a:r>
              <a:rPr lang="en-US" sz="3000">
                <a:solidFill>
                  <a:srgbClr val="000000"/>
                </a:solidFill>
                <a:latin typeface="IBM Plex Sans"/>
                <a:ea typeface="IBM Plex Sans"/>
                <a:cs typeface="IBM Plex Sans"/>
                <a:sym typeface="IBM Plex Sans"/>
              </a:rPr>
              <a:t>Phản hồi: 200 OK, 400 Bad Request</a:t>
            </a:r>
          </a:p>
        </p:txBody>
      </p:sp>
      <p:sp>
        <p:nvSpPr>
          <p:cNvPr id="25" name="TextBox 25"/>
          <p:cNvSpPr txBox="1"/>
          <p:nvPr/>
        </p:nvSpPr>
        <p:spPr>
          <a:xfrm>
            <a:off x="11030172" y="1465216"/>
            <a:ext cx="5506951" cy="485775"/>
          </a:xfrm>
          <a:prstGeom prst="rect">
            <a:avLst/>
          </a:prstGeom>
        </p:spPr>
        <p:txBody>
          <a:bodyPr lIns="0" tIns="0" rIns="0" bIns="0" rtlCol="0" anchor="t">
            <a:spAutoFit/>
          </a:bodyPr>
          <a:lstStyle/>
          <a:p>
            <a:pPr marL="0" lvl="1" indent="0" algn="l">
              <a:lnSpc>
                <a:spcPts val="3900"/>
              </a:lnSpc>
              <a:spcBef>
                <a:spcPct val="0"/>
              </a:spcBef>
            </a:pPr>
            <a:r>
              <a:rPr lang="en-US" sz="3000" b="1">
                <a:solidFill>
                  <a:srgbClr val="000000"/>
                </a:solidFill>
                <a:latin typeface="IBM Plex Sans Bold"/>
                <a:ea typeface="IBM Plex Sans Bold"/>
                <a:cs typeface="IBM Plex Sans Bold"/>
                <a:sym typeface="IBM Plex Sans Bold"/>
              </a:rPr>
              <a:t>Ví dụ Request</a:t>
            </a:r>
          </a:p>
        </p:txBody>
      </p:sp>
      <p:sp>
        <p:nvSpPr>
          <p:cNvPr id="26" name="TextBox 26"/>
          <p:cNvSpPr txBox="1"/>
          <p:nvPr/>
        </p:nvSpPr>
        <p:spPr>
          <a:xfrm>
            <a:off x="10837432" y="3666819"/>
            <a:ext cx="6267023" cy="3457575"/>
          </a:xfrm>
          <a:prstGeom prst="rect">
            <a:avLst/>
          </a:prstGeom>
        </p:spPr>
        <p:txBody>
          <a:bodyPr lIns="0" tIns="0" rIns="0" bIns="0" rtlCol="0" anchor="t">
            <a:spAutoFit/>
          </a:bodyPr>
          <a:lstStyle/>
          <a:p>
            <a:pPr algn="l">
              <a:lnSpc>
                <a:spcPts val="3900"/>
              </a:lnSpc>
            </a:pPr>
            <a:r>
              <a:rPr lang="en-US" sz="3000" b="1">
                <a:solidFill>
                  <a:srgbClr val="FFFFFF"/>
                </a:solidFill>
                <a:latin typeface="IBM Plex Sans Bold"/>
                <a:ea typeface="IBM Plex Sans Bold"/>
                <a:cs typeface="IBM Plex Sans Bold"/>
                <a:sym typeface="IBM Plex Sans Bold"/>
              </a:rPr>
              <a:t>{</a:t>
            </a:r>
          </a:p>
          <a:p>
            <a:pPr algn="l">
              <a:lnSpc>
                <a:spcPts val="3900"/>
              </a:lnSpc>
            </a:pPr>
            <a:r>
              <a:rPr lang="en-US" sz="3000" b="1">
                <a:solidFill>
                  <a:srgbClr val="FFFFFF"/>
                </a:solidFill>
                <a:latin typeface="IBM Plex Sans Bold"/>
                <a:ea typeface="IBM Plex Sans Bold"/>
                <a:cs typeface="IBM Plex Sans Bold"/>
                <a:sym typeface="IBM Plex Sans Bold"/>
              </a:rPr>
              <a:t>  "name": "Smartwatch Updated",</a:t>
            </a:r>
          </a:p>
          <a:p>
            <a:pPr algn="l">
              <a:lnSpc>
                <a:spcPts val="3900"/>
              </a:lnSpc>
            </a:pPr>
            <a:r>
              <a:rPr lang="en-US" sz="3000" b="1">
                <a:solidFill>
                  <a:srgbClr val="FFFFFF"/>
                </a:solidFill>
                <a:latin typeface="IBM Plex Sans Bold"/>
                <a:ea typeface="IBM Plex Sans Bold"/>
                <a:cs typeface="IBM Plex Sans Bold"/>
                <a:sym typeface="IBM Plex Sans Bold"/>
              </a:rPr>
              <a:t>  "price": 180,</a:t>
            </a:r>
          </a:p>
          <a:p>
            <a:pPr algn="l">
              <a:lnSpc>
                <a:spcPts val="3900"/>
              </a:lnSpc>
            </a:pPr>
            <a:r>
              <a:rPr lang="en-US" sz="3000" b="1">
                <a:solidFill>
                  <a:srgbClr val="FFFFFF"/>
                </a:solidFill>
                <a:latin typeface="IBM Plex Sans Bold"/>
                <a:ea typeface="IBM Plex Sans Bold"/>
                <a:cs typeface="IBM Plex Sans Bold"/>
                <a:sym typeface="IBM Plex Sans Bold"/>
              </a:rPr>
              <a:t>  "description": "Đồng hồ thông minh thế hệ mới"</a:t>
            </a:r>
          </a:p>
          <a:p>
            <a:pPr algn="l">
              <a:lnSpc>
                <a:spcPts val="3900"/>
              </a:lnSpc>
            </a:pPr>
            <a:r>
              <a:rPr lang="en-US" sz="3000" b="1">
                <a:solidFill>
                  <a:srgbClr val="FFFFFF"/>
                </a:solidFill>
                <a:latin typeface="IBM Plex Sans Bold"/>
                <a:ea typeface="IBM Plex Sans Bold"/>
                <a:cs typeface="IBM Plex Sans Bold"/>
                <a:sym typeface="IBM Plex Sans Bold"/>
              </a:rPr>
              <a:t>}</a:t>
            </a:r>
          </a:p>
          <a:p>
            <a:pPr marL="0" lvl="1" indent="0" algn="l">
              <a:lnSpc>
                <a:spcPts val="3900"/>
              </a:lnSpc>
              <a:spcBef>
                <a:spcPct val="0"/>
              </a:spcBef>
            </a:pPr>
            <a:endParaRPr lang="en-US" sz="3000" b="1">
              <a:solidFill>
                <a:srgbClr val="FFFFFF"/>
              </a:solidFill>
              <a:latin typeface="IBM Plex Sans Bold"/>
              <a:ea typeface="IBM Plex Sans Bold"/>
              <a:cs typeface="IBM Plex Sans Bold"/>
              <a:sym typeface="IBM Plex Sans Bold"/>
            </a:endParaRPr>
          </a:p>
        </p:txBody>
      </p:sp>
      <p:sp>
        <p:nvSpPr>
          <p:cNvPr id="27" name="Freeform 27"/>
          <p:cNvSpPr/>
          <p:nvPr/>
        </p:nvSpPr>
        <p:spPr>
          <a:xfrm>
            <a:off x="10547369" y="2124260"/>
            <a:ext cx="7265719" cy="7265719"/>
          </a:xfrm>
          <a:custGeom>
            <a:avLst/>
            <a:gdLst/>
            <a:ahLst/>
            <a:cxnLst/>
            <a:rect l="l" t="t" r="r" b="b"/>
            <a:pathLst>
              <a:path w="7265719" h="7265719">
                <a:moveTo>
                  <a:pt x="0" y="0"/>
                </a:moveTo>
                <a:lnTo>
                  <a:pt x="7265719" y="0"/>
                </a:lnTo>
                <a:lnTo>
                  <a:pt x="7265719" y="7265719"/>
                </a:lnTo>
                <a:lnTo>
                  <a:pt x="0" y="726571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8" name="TextBox 28"/>
          <p:cNvSpPr txBox="1"/>
          <p:nvPr/>
        </p:nvSpPr>
        <p:spPr>
          <a:xfrm>
            <a:off x="11601433" y="3600130"/>
            <a:ext cx="5657867" cy="4119110"/>
          </a:xfrm>
          <a:prstGeom prst="rect">
            <a:avLst/>
          </a:prstGeom>
        </p:spPr>
        <p:txBody>
          <a:bodyPr lIns="0" tIns="0" rIns="0" bIns="0" rtlCol="0" anchor="t">
            <a:spAutoFit/>
          </a:bodyPr>
          <a:lstStyle/>
          <a:p>
            <a:pPr algn="l">
              <a:lnSpc>
                <a:spcPts val="5490"/>
              </a:lnSpc>
            </a:pPr>
            <a:r>
              <a:rPr lang="en-US" sz="3921">
                <a:solidFill>
                  <a:srgbClr val="000000"/>
                </a:solidFill>
                <a:latin typeface="Arimo"/>
                <a:ea typeface="Arimo"/>
                <a:cs typeface="Arimo"/>
                <a:sym typeface="Arimo"/>
              </a:rPr>
              <a:t>{</a:t>
            </a:r>
          </a:p>
          <a:p>
            <a:pPr algn="l">
              <a:lnSpc>
                <a:spcPts val="5490"/>
              </a:lnSpc>
            </a:pPr>
            <a:r>
              <a:rPr lang="en-US" sz="3921">
                <a:solidFill>
                  <a:srgbClr val="000000"/>
                </a:solidFill>
                <a:latin typeface="Arimo"/>
                <a:ea typeface="Arimo"/>
                <a:cs typeface="Arimo"/>
                <a:sym typeface="Arimo"/>
              </a:rPr>
              <a:t> "orderId": 1,</a:t>
            </a:r>
          </a:p>
          <a:p>
            <a:pPr algn="l">
              <a:lnSpc>
                <a:spcPts val="5490"/>
              </a:lnSpc>
            </a:pPr>
            <a:r>
              <a:rPr lang="en-US" sz="3921">
                <a:solidFill>
                  <a:srgbClr val="000000"/>
                </a:solidFill>
                <a:latin typeface="Arimo"/>
                <a:ea typeface="Arimo"/>
                <a:cs typeface="Arimo"/>
                <a:sym typeface="Arimo"/>
              </a:rPr>
              <a:t> "paymentMethod": "credit_card"</a:t>
            </a:r>
          </a:p>
          <a:p>
            <a:pPr algn="l">
              <a:lnSpc>
                <a:spcPts val="5490"/>
              </a:lnSpc>
            </a:pPr>
            <a:r>
              <a:rPr lang="en-US" sz="3921">
                <a:solidFill>
                  <a:srgbClr val="000000"/>
                </a:solidFill>
                <a:latin typeface="Arimo"/>
                <a:ea typeface="Arimo"/>
                <a:cs typeface="Arimo"/>
                <a:sym typeface="Arimo"/>
              </a:rPr>
              <a:t>}</a:t>
            </a:r>
          </a:p>
          <a:p>
            <a:pPr algn="l">
              <a:lnSpc>
                <a:spcPts val="5490"/>
              </a:lnSpc>
              <a:spcBef>
                <a:spcPct val="0"/>
              </a:spcBef>
            </a:pPr>
            <a:endParaRPr lang="en-US" sz="3921">
              <a:solidFill>
                <a:srgbClr val="000000"/>
              </a:solidFill>
              <a:latin typeface="Arimo"/>
              <a:ea typeface="Arimo"/>
              <a:cs typeface="Arimo"/>
              <a:sym typeface="Arimo"/>
            </a:endParaRPr>
          </a:p>
        </p:txBody>
      </p:sp>
    </p:spTree>
  </p:cSld>
  <p:clrMapOvr>
    <a:masterClrMapping/>
  </p:clrMapOvr>
  <p:transition spd="slow">
    <p:cover/>
  </p:transition>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DFEDFF"/>
        </a:solidFill>
        <a:effectLst/>
      </p:bgPr>
    </p:bg>
    <p:spTree>
      <p:nvGrpSpPr>
        <p:cNvPr id="1" name=""/>
        <p:cNvGrpSpPr/>
        <p:nvPr/>
      </p:nvGrpSpPr>
      <p:grpSpPr>
        <a:xfrm>
          <a:off x="0" y="0"/>
          <a:ext cx="0" cy="0"/>
          <a:chOff x="0" y="0"/>
          <a:chExt cx="0" cy="0"/>
        </a:xfrm>
      </p:grpSpPr>
      <p:sp>
        <p:nvSpPr>
          <p:cNvPr id="2" name="Freeform 2"/>
          <p:cNvSpPr/>
          <p:nvPr/>
        </p:nvSpPr>
        <p:spPr>
          <a:xfrm>
            <a:off x="7591072" y="2209522"/>
            <a:ext cx="11677025" cy="11677025"/>
          </a:xfrm>
          <a:custGeom>
            <a:avLst/>
            <a:gdLst/>
            <a:ahLst/>
            <a:cxnLst/>
            <a:rect l="l" t="t" r="r" b="b"/>
            <a:pathLst>
              <a:path w="11677025" h="11677025">
                <a:moveTo>
                  <a:pt x="0" y="0"/>
                </a:moveTo>
                <a:lnTo>
                  <a:pt x="11677025" y="0"/>
                </a:lnTo>
                <a:lnTo>
                  <a:pt x="11677025" y="11677025"/>
                </a:lnTo>
                <a:lnTo>
                  <a:pt x="0" y="11677025"/>
                </a:lnTo>
                <a:lnTo>
                  <a:pt x="0" y="0"/>
                </a:lnTo>
                <a:close/>
              </a:path>
            </a:pathLst>
          </a:custGeom>
          <a:blipFill>
            <a:blip r:embed="rId2">
              <a:alphaModFix amt="12000"/>
              <a:extLst>
                <a:ext uri="{96DAC541-7B7A-43D3-8B79-37D633B846F1}">
                  <asvg:svgBlip xmlns:asvg="http://schemas.microsoft.com/office/drawing/2016/SVG/main" r:embed="rId3"/>
                </a:ext>
              </a:extLst>
            </a:blip>
            <a:stretch>
              <a:fillRect/>
            </a:stretch>
          </a:blipFill>
        </p:spPr>
      </p:sp>
      <p:sp>
        <p:nvSpPr>
          <p:cNvPr id="3" name="Freeform 3"/>
          <p:cNvSpPr/>
          <p:nvPr/>
        </p:nvSpPr>
        <p:spPr>
          <a:xfrm>
            <a:off x="8166484" y="1536951"/>
            <a:ext cx="9159491" cy="7213099"/>
          </a:xfrm>
          <a:custGeom>
            <a:avLst/>
            <a:gdLst/>
            <a:ahLst/>
            <a:cxnLst/>
            <a:rect l="l" t="t" r="r" b="b"/>
            <a:pathLst>
              <a:path w="9159491" h="7213099">
                <a:moveTo>
                  <a:pt x="0" y="0"/>
                </a:moveTo>
                <a:lnTo>
                  <a:pt x="9159491" y="0"/>
                </a:lnTo>
                <a:lnTo>
                  <a:pt x="9159491" y="7213098"/>
                </a:lnTo>
                <a:lnTo>
                  <a:pt x="0" y="721309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1028700" y="3407845"/>
            <a:ext cx="10769142" cy="1908175"/>
          </a:xfrm>
          <a:prstGeom prst="rect">
            <a:avLst/>
          </a:prstGeom>
        </p:spPr>
        <p:txBody>
          <a:bodyPr lIns="0" tIns="0" rIns="0" bIns="0" rtlCol="0" anchor="t">
            <a:spAutoFit/>
          </a:bodyPr>
          <a:lstStyle/>
          <a:p>
            <a:pPr algn="l">
              <a:lnSpc>
                <a:spcPts val="7699"/>
              </a:lnSpc>
            </a:pPr>
            <a:r>
              <a:rPr lang="en-US" sz="5499" b="1">
                <a:solidFill>
                  <a:srgbClr val="24508C"/>
                </a:solidFill>
                <a:latin typeface="Montserrat Ultra-Bold"/>
                <a:ea typeface="Montserrat Ultra-Bold"/>
                <a:cs typeface="Montserrat Ultra-Bold"/>
                <a:sym typeface="Montserrat Ultra-Bold"/>
              </a:rPr>
              <a:t>API ĐÁNH GIÁ </a:t>
            </a:r>
          </a:p>
          <a:p>
            <a:pPr algn="l">
              <a:lnSpc>
                <a:spcPts val="7699"/>
              </a:lnSpc>
            </a:pPr>
            <a:r>
              <a:rPr lang="en-US" sz="5499" b="1">
                <a:solidFill>
                  <a:srgbClr val="24508C"/>
                </a:solidFill>
                <a:latin typeface="Montserrat Ultra-Bold"/>
                <a:ea typeface="Montserrat Ultra-Bold"/>
                <a:cs typeface="Montserrat Ultra-Bold"/>
                <a:sym typeface="Montserrat Ultra-Bold"/>
              </a:rPr>
              <a:t>SẢN PHẨM</a:t>
            </a:r>
          </a:p>
        </p:txBody>
      </p:sp>
      <p:grpSp>
        <p:nvGrpSpPr>
          <p:cNvPr id="5" name="Group 5"/>
          <p:cNvGrpSpPr/>
          <p:nvPr/>
        </p:nvGrpSpPr>
        <p:grpSpPr>
          <a:xfrm>
            <a:off x="16464340" y="-2771020"/>
            <a:ext cx="3952120" cy="3952120"/>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4508C"/>
            </a:solidFill>
          </p:spPr>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3359"/>
                </a:lnSpc>
              </a:pPr>
              <a:endParaRPr/>
            </a:p>
          </p:txBody>
        </p:sp>
      </p:grpSp>
      <p:grpSp>
        <p:nvGrpSpPr>
          <p:cNvPr id="8" name="Group 8"/>
          <p:cNvGrpSpPr/>
          <p:nvPr/>
        </p:nvGrpSpPr>
        <p:grpSpPr>
          <a:xfrm>
            <a:off x="-4783807" y="7493868"/>
            <a:ext cx="9567614" cy="9567614"/>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4508C"/>
            </a:solidFill>
          </p:spPr>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3359"/>
                </a:lnSpc>
              </a:pPr>
              <a:endParaRPr/>
            </a:p>
          </p:txBody>
        </p:sp>
      </p:grpSp>
      <p:grpSp>
        <p:nvGrpSpPr>
          <p:cNvPr id="11" name="Group 11"/>
          <p:cNvGrpSpPr/>
          <p:nvPr/>
        </p:nvGrpSpPr>
        <p:grpSpPr>
          <a:xfrm>
            <a:off x="1464369" y="7170135"/>
            <a:ext cx="2088165" cy="2088165"/>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3359"/>
                </a:lnSpc>
              </a:pPr>
              <a:endParaRPr/>
            </a:p>
          </p:txBody>
        </p:sp>
      </p:grpSp>
    </p:spTree>
  </p:cSld>
  <p:clrMapOvr>
    <a:masterClrMapping/>
  </p:clrMapOvr>
  <p:transition spd="slow">
    <p:cove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64845" y="9633781"/>
            <a:ext cx="6436524" cy="1006526"/>
            <a:chOff x="0" y="0"/>
            <a:chExt cx="1695216" cy="265093"/>
          </a:xfrm>
        </p:grpSpPr>
        <p:sp>
          <p:nvSpPr>
            <p:cNvPr id="3" name="Freeform 3"/>
            <p:cNvSpPr/>
            <p:nvPr/>
          </p:nvSpPr>
          <p:spPr>
            <a:xfrm>
              <a:off x="0" y="0"/>
              <a:ext cx="1695216" cy="265093"/>
            </a:xfrm>
            <a:custGeom>
              <a:avLst/>
              <a:gdLst/>
              <a:ahLst/>
              <a:cxnLst/>
              <a:rect l="l" t="t" r="r" b="b"/>
              <a:pathLst>
                <a:path w="1695216" h="265093">
                  <a:moveTo>
                    <a:pt x="0" y="0"/>
                  </a:moveTo>
                  <a:lnTo>
                    <a:pt x="1695216" y="0"/>
                  </a:lnTo>
                  <a:lnTo>
                    <a:pt x="1695216" y="265093"/>
                  </a:lnTo>
                  <a:lnTo>
                    <a:pt x="0" y="265093"/>
                  </a:lnTo>
                  <a:close/>
                </a:path>
              </a:pathLst>
            </a:custGeom>
            <a:solidFill>
              <a:srgbClr val="5CC1E6"/>
            </a:solidFill>
          </p:spPr>
        </p:sp>
        <p:sp>
          <p:nvSpPr>
            <p:cNvPr id="4" name="TextBox 4"/>
            <p:cNvSpPr txBox="1"/>
            <p:nvPr/>
          </p:nvSpPr>
          <p:spPr>
            <a:xfrm>
              <a:off x="0" y="-47625"/>
              <a:ext cx="1695216" cy="312718"/>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2116321" y="9633781"/>
            <a:ext cx="6436524" cy="1006526"/>
            <a:chOff x="0" y="0"/>
            <a:chExt cx="1695216" cy="265093"/>
          </a:xfrm>
        </p:grpSpPr>
        <p:sp>
          <p:nvSpPr>
            <p:cNvPr id="6" name="Freeform 6"/>
            <p:cNvSpPr/>
            <p:nvPr/>
          </p:nvSpPr>
          <p:spPr>
            <a:xfrm>
              <a:off x="0" y="0"/>
              <a:ext cx="1695216" cy="265093"/>
            </a:xfrm>
            <a:custGeom>
              <a:avLst/>
              <a:gdLst/>
              <a:ahLst/>
              <a:cxnLst/>
              <a:rect l="l" t="t" r="r" b="b"/>
              <a:pathLst>
                <a:path w="1695216" h="265093">
                  <a:moveTo>
                    <a:pt x="0" y="0"/>
                  </a:moveTo>
                  <a:lnTo>
                    <a:pt x="1695216" y="0"/>
                  </a:lnTo>
                  <a:lnTo>
                    <a:pt x="1695216" y="265093"/>
                  </a:lnTo>
                  <a:lnTo>
                    <a:pt x="0" y="265093"/>
                  </a:lnTo>
                  <a:close/>
                </a:path>
              </a:pathLst>
            </a:custGeom>
            <a:solidFill>
              <a:srgbClr val="034B65"/>
            </a:solidFill>
          </p:spPr>
        </p:sp>
        <p:sp>
          <p:nvSpPr>
            <p:cNvPr id="7" name="TextBox 7"/>
            <p:cNvSpPr txBox="1"/>
            <p:nvPr/>
          </p:nvSpPr>
          <p:spPr>
            <a:xfrm>
              <a:off x="0" y="-47625"/>
              <a:ext cx="1695216" cy="312718"/>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6018805" y="9633781"/>
            <a:ext cx="6436524" cy="1006526"/>
            <a:chOff x="0" y="0"/>
            <a:chExt cx="1695216" cy="265093"/>
          </a:xfrm>
        </p:grpSpPr>
        <p:sp>
          <p:nvSpPr>
            <p:cNvPr id="9" name="Freeform 9"/>
            <p:cNvSpPr/>
            <p:nvPr/>
          </p:nvSpPr>
          <p:spPr>
            <a:xfrm>
              <a:off x="0" y="0"/>
              <a:ext cx="1695216" cy="265093"/>
            </a:xfrm>
            <a:custGeom>
              <a:avLst/>
              <a:gdLst/>
              <a:ahLst/>
              <a:cxnLst/>
              <a:rect l="l" t="t" r="r" b="b"/>
              <a:pathLst>
                <a:path w="1695216" h="265093">
                  <a:moveTo>
                    <a:pt x="0" y="0"/>
                  </a:moveTo>
                  <a:lnTo>
                    <a:pt x="1695216" y="0"/>
                  </a:lnTo>
                  <a:lnTo>
                    <a:pt x="1695216" y="265093"/>
                  </a:lnTo>
                  <a:lnTo>
                    <a:pt x="0" y="265093"/>
                  </a:lnTo>
                  <a:close/>
                </a:path>
              </a:pathLst>
            </a:custGeom>
            <a:solidFill>
              <a:srgbClr val="167DA2"/>
            </a:solidFill>
          </p:spPr>
        </p:sp>
        <p:sp>
          <p:nvSpPr>
            <p:cNvPr id="10" name="TextBox 10"/>
            <p:cNvSpPr txBox="1"/>
            <p:nvPr/>
          </p:nvSpPr>
          <p:spPr>
            <a:xfrm>
              <a:off x="0" y="-47625"/>
              <a:ext cx="1695216" cy="312718"/>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469927" y="1365739"/>
            <a:ext cx="8398591" cy="847097"/>
            <a:chOff x="0" y="0"/>
            <a:chExt cx="17246160" cy="1739479"/>
          </a:xfrm>
        </p:grpSpPr>
        <p:sp>
          <p:nvSpPr>
            <p:cNvPr id="12" name="Freeform 12"/>
            <p:cNvSpPr/>
            <p:nvPr/>
          </p:nvSpPr>
          <p:spPr>
            <a:xfrm>
              <a:off x="0" y="0"/>
              <a:ext cx="17246160" cy="1739479"/>
            </a:xfrm>
            <a:custGeom>
              <a:avLst/>
              <a:gdLst/>
              <a:ahLst/>
              <a:cxnLst/>
              <a:rect l="l" t="t" r="r" b="b"/>
              <a:pathLst>
                <a:path w="17246160" h="1739479">
                  <a:moveTo>
                    <a:pt x="203200" y="0"/>
                  </a:moveTo>
                  <a:lnTo>
                    <a:pt x="17246160" y="0"/>
                  </a:lnTo>
                  <a:lnTo>
                    <a:pt x="17042960" y="1739479"/>
                  </a:lnTo>
                  <a:lnTo>
                    <a:pt x="0" y="1739479"/>
                  </a:lnTo>
                  <a:lnTo>
                    <a:pt x="203200" y="0"/>
                  </a:lnTo>
                  <a:close/>
                </a:path>
              </a:pathLst>
            </a:custGeom>
            <a:solidFill>
              <a:srgbClr val="167DA2"/>
            </a:solidFill>
          </p:spPr>
        </p:sp>
        <p:sp>
          <p:nvSpPr>
            <p:cNvPr id="13" name="TextBox 13"/>
            <p:cNvSpPr txBox="1"/>
            <p:nvPr/>
          </p:nvSpPr>
          <p:spPr>
            <a:xfrm>
              <a:off x="101600" y="-47625"/>
              <a:ext cx="17042960" cy="1787104"/>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1137668" y="1139964"/>
            <a:ext cx="7798054" cy="847097"/>
            <a:chOff x="0" y="0"/>
            <a:chExt cx="16012981" cy="1739479"/>
          </a:xfrm>
        </p:grpSpPr>
        <p:sp>
          <p:nvSpPr>
            <p:cNvPr id="15" name="Freeform 15"/>
            <p:cNvSpPr/>
            <p:nvPr/>
          </p:nvSpPr>
          <p:spPr>
            <a:xfrm>
              <a:off x="0" y="0"/>
              <a:ext cx="16012981" cy="1739479"/>
            </a:xfrm>
            <a:custGeom>
              <a:avLst/>
              <a:gdLst/>
              <a:ahLst/>
              <a:cxnLst/>
              <a:rect l="l" t="t" r="r" b="b"/>
              <a:pathLst>
                <a:path w="16012981" h="1739479">
                  <a:moveTo>
                    <a:pt x="203200" y="0"/>
                  </a:moveTo>
                  <a:lnTo>
                    <a:pt x="16012981" y="0"/>
                  </a:lnTo>
                  <a:lnTo>
                    <a:pt x="15809781" y="1739479"/>
                  </a:lnTo>
                  <a:lnTo>
                    <a:pt x="0" y="1739479"/>
                  </a:lnTo>
                  <a:lnTo>
                    <a:pt x="203200" y="0"/>
                  </a:lnTo>
                  <a:close/>
                </a:path>
              </a:pathLst>
            </a:custGeom>
            <a:solidFill>
              <a:srgbClr val="5CC1E6"/>
            </a:solidFill>
          </p:spPr>
        </p:sp>
        <p:sp>
          <p:nvSpPr>
            <p:cNvPr id="16" name="TextBox 16"/>
            <p:cNvSpPr txBox="1"/>
            <p:nvPr/>
          </p:nvSpPr>
          <p:spPr>
            <a:xfrm>
              <a:off x="101600" y="-47625"/>
              <a:ext cx="15809781" cy="1787104"/>
            </a:xfrm>
            <a:prstGeom prst="rect">
              <a:avLst/>
            </a:prstGeom>
          </p:spPr>
          <p:txBody>
            <a:bodyPr lIns="50800" tIns="50800" rIns="50800" bIns="50800" rtlCol="0" anchor="ctr"/>
            <a:lstStyle/>
            <a:p>
              <a:pPr algn="ctr">
                <a:lnSpc>
                  <a:spcPts val="2659"/>
                </a:lnSpc>
              </a:pPr>
              <a:endParaRPr/>
            </a:p>
          </p:txBody>
        </p:sp>
      </p:grpSp>
      <p:sp>
        <p:nvSpPr>
          <p:cNvPr id="17" name="Freeform 17"/>
          <p:cNvSpPr/>
          <p:nvPr/>
        </p:nvSpPr>
        <p:spPr>
          <a:xfrm>
            <a:off x="528013" y="3556087"/>
            <a:ext cx="735814" cy="735814"/>
          </a:xfrm>
          <a:custGeom>
            <a:avLst/>
            <a:gdLst/>
            <a:ahLst/>
            <a:cxnLst/>
            <a:rect l="l" t="t" r="r" b="b"/>
            <a:pathLst>
              <a:path w="735814" h="735814">
                <a:moveTo>
                  <a:pt x="0" y="0"/>
                </a:moveTo>
                <a:lnTo>
                  <a:pt x="735813" y="0"/>
                </a:lnTo>
                <a:lnTo>
                  <a:pt x="735813" y="735814"/>
                </a:lnTo>
                <a:lnTo>
                  <a:pt x="0" y="735814"/>
                </a:lnTo>
                <a:lnTo>
                  <a:pt x="0" y="0"/>
                </a:lnTo>
                <a:close/>
              </a:path>
            </a:pathLst>
          </a:custGeom>
          <a:blipFill>
            <a:blip r:embed="rId2"/>
            <a:stretch>
              <a:fillRect/>
            </a:stretch>
          </a:blipFill>
        </p:spPr>
      </p:sp>
      <p:sp>
        <p:nvSpPr>
          <p:cNvPr id="18" name="Freeform 18"/>
          <p:cNvSpPr/>
          <p:nvPr/>
        </p:nvSpPr>
        <p:spPr>
          <a:xfrm>
            <a:off x="499875" y="5389213"/>
            <a:ext cx="735814" cy="735814"/>
          </a:xfrm>
          <a:custGeom>
            <a:avLst/>
            <a:gdLst/>
            <a:ahLst/>
            <a:cxnLst/>
            <a:rect l="l" t="t" r="r" b="b"/>
            <a:pathLst>
              <a:path w="735814" h="735814">
                <a:moveTo>
                  <a:pt x="0" y="0"/>
                </a:moveTo>
                <a:lnTo>
                  <a:pt x="735814" y="0"/>
                </a:lnTo>
                <a:lnTo>
                  <a:pt x="735814" y="735814"/>
                </a:lnTo>
                <a:lnTo>
                  <a:pt x="0" y="735814"/>
                </a:lnTo>
                <a:lnTo>
                  <a:pt x="0" y="0"/>
                </a:lnTo>
                <a:close/>
              </a:path>
            </a:pathLst>
          </a:custGeom>
          <a:blipFill>
            <a:blip r:embed="rId3"/>
            <a:stretch>
              <a:fillRect/>
            </a:stretch>
          </a:blipFill>
        </p:spPr>
      </p:sp>
      <p:sp>
        <p:nvSpPr>
          <p:cNvPr id="19" name="Freeform 19"/>
          <p:cNvSpPr/>
          <p:nvPr/>
        </p:nvSpPr>
        <p:spPr>
          <a:xfrm>
            <a:off x="556150" y="7222339"/>
            <a:ext cx="679539" cy="679539"/>
          </a:xfrm>
          <a:custGeom>
            <a:avLst/>
            <a:gdLst/>
            <a:ahLst/>
            <a:cxnLst/>
            <a:rect l="l" t="t" r="r" b="b"/>
            <a:pathLst>
              <a:path w="679539" h="679539">
                <a:moveTo>
                  <a:pt x="0" y="0"/>
                </a:moveTo>
                <a:lnTo>
                  <a:pt x="679539" y="0"/>
                </a:lnTo>
                <a:lnTo>
                  <a:pt x="679539" y="679538"/>
                </a:lnTo>
                <a:lnTo>
                  <a:pt x="0" y="679538"/>
                </a:lnTo>
                <a:lnTo>
                  <a:pt x="0" y="0"/>
                </a:lnTo>
                <a:close/>
              </a:path>
            </a:pathLst>
          </a:custGeom>
          <a:blipFill>
            <a:blip r:embed="rId4"/>
            <a:stretch>
              <a:fillRect/>
            </a:stretch>
          </a:blipFill>
        </p:spPr>
      </p:sp>
      <p:sp>
        <p:nvSpPr>
          <p:cNvPr id="20" name="Freeform 20"/>
          <p:cNvSpPr/>
          <p:nvPr/>
        </p:nvSpPr>
        <p:spPr>
          <a:xfrm>
            <a:off x="9834065" y="1365739"/>
            <a:ext cx="713304" cy="713304"/>
          </a:xfrm>
          <a:custGeom>
            <a:avLst/>
            <a:gdLst/>
            <a:ahLst/>
            <a:cxnLst/>
            <a:rect l="l" t="t" r="r" b="b"/>
            <a:pathLst>
              <a:path w="713304" h="713304">
                <a:moveTo>
                  <a:pt x="0" y="0"/>
                </a:moveTo>
                <a:lnTo>
                  <a:pt x="713304" y="0"/>
                </a:lnTo>
                <a:lnTo>
                  <a:pt x="713304" y="713304"/>
                </a:lnTo>
                <a:lnTo>
                  <a:pt x="0" y="713304"/>
                </a:lnTo>
                <a:lnTo>
                  <a:pt x="0" y="0"/>
                </a:lnTo>
                <a:close/>
              </a:path>
            </a:pathLst>
          </a:custGeom>
          <a:blipFill>
            <a:blip r:embed="rId5"/>
            <a:stretch>
              <a:fillRect/>
            </a:stretch>
          </a:blipFill>
        </p:spPr>
      </p:sp>
      <p:sp>
        <p:nvSpPr>
          <p:cNvPr id="21" name="TextBox 21"/>
          <p:cNvSpPr txBox="1"/>
          <p:nvPr/>
        </p:nvSpPr>
        <p:spPr>
          <a:xfrm>
            <a:off x="528013" y="2387196"/>
            <a:ext cx="10981585" cy="457200"/>
          </a:xfrm>
          <a:prstGeom prst="rect">
            <a:avLst/>
          </a:prstGeom>
        </p:spPr>
        <p:txBody>
          <a:bodyPr lIns="0" tIns="0" rIns="0" bIns="0" rtlCol="0" anchor="t">
            <a:spAutoFit/>
          </a:bodyPr>
          <a:lstStyle/>
          <a:p>
            <a:pPr marL="0" lvl="0" indent="0" algn="just">
              <a:lnSpc>
                <a:spcPts val="3600"/>
              </a:lnSpc>
              <a:spcBef>
                <a:spcPct val="0"/>
              </a:spcBef>
            </a:pPr>
            <a:r>
              <a:rPr lang="en-US" sz="3000" b="1">
                <a:solidFill>
                  <a:srgbClr val="000000"/>
                </a:solidFill>
                <a:latin typeface="IBM Plex Sans Bold"/>
                <a:ea typeface="IBM Plex Sans Bold"/>
                <a:cs typeface="IBM Plex Sans Bold"/>
                <a:sym typeface="IBM Plex Sans Bold"/>
              </a:rPr>
              <a:t>POST /api/reviews </a:t>
            </a:r>
          </a:p>
        </p:txBody>
      </p:sp>
      <p:sp>
        <p:nvSpPr>
          <p:cNvPr id="22" name="TextBox 22"/>
          <p:cNvSpPr txBox="1"/>
          <p:nvPr/>
        </p:nvSpPr>
        <p:spPr>
          <a:xfrm>
            <a:off x="1671166" y="3666819"/>
            <a:ext cx="6527619" cy="485775"/>
          </a:xfrm>
          <a:prstGeom prst="rect">
            <a:avLst/>
          </a:prstGeom>
        </p:spPr>
        <p:txBody>
          <a:bodyPr lIns="0" tIns="0" rIns="0" bIns="0" rtlCol="0" anchor="t">
            <a:spAutoFit/>
          </a:bodyPr>
          <a:lstStyle/>
          <a:p>
            <a:pPr marL="0" lvl="1" indent="0" algn="l">
              <a:lnSpc>
                <a:spcPts val="3900"/>
              </a:lnSpc>
              <a:spcBef>
                <a:spcPct val="0"/>
              </a:spcBef>
            </a:pPr>
            <a:r>
              <a:rPr lang="en-US" sz="3000">
                <a:solidFill>
                  <a:srgbClr val="000000"/>
                </a:solidFill>
                <a:latin typeface="IBM Plex Sans"/>
                <a:ea typeface="IBM Plex Sans"/>
                <a:cs typeface="IBM Plex Sans"/>
                <a:sym typeface="IBM Plex Sans"/>
              </a:rPr>
              <a:t>Mô tả: Đánh giá sản phẩm.</a:t>
            </a:r>
          </a:p>
        </p:txBody>
      </p:sp>
      <p:sp>
        <p:nvSpPr>
          <p:cNvPr id="23" name="TextBox 23"/>
          <p:cNvSpPr txBox="1"/>
          <p:nvPr/>
        </p:nvSpPr>
        <p:spPr>
          <a:xfrm>
            <a:off x="1661641" y="5499945"/>
            <a:ext cx="7218409" cy="485775"/>
          </a:xfrm>
          <a:prstGeom prst="rect">
            <a:avLst/>
          </a:prstGeom>
        </p:spPr>
        <p:txBody>
          <a:bodyPr lIns="0" tIns="0" rIns="0" bIns="0" rtlCol="0" anchor="t">
            <a:spAutoFit/>
          </a:bodyPr>
          <a:lstStyle/>
          <a:p>
            <a:pPr marL="0" lvl="1" indent="0" algn="l">
              <a:lnSpc>
                <a:spcPts val="3900"/>
              </a:lnSpc>
              <a:spcBef>
                <a:spcPct val="0"/>
              </a:spcBef>
            </a:pPr>
            <a:r>
              <a:rPr lang="en-US" sz="3000">
                <a:solidFill>
                  <a:srgbClr val="000000"/>
                </a:solidFill>
                <a:latin typeface="IBM Plex Sans"/>
                <a:ea typeface="IBM Plex Sans"/>
                <a:cs typeface="IBM Plex Sans"/>
                <a:sym typeface="IBM Plex Sans"/>
              </a:rPr>
              <a:t>Yêu cầu: productId, rating, reviewText</a:t>
            </a:r>
          </a:p>
        </p:txBody>
      </p:sp>
      <p:sp>
        <p:nvSpPr>
          <p:cNvPr id="24" name="TextBox 24"/>
          <p:cNvSpPr txBox="1"/>
          <p:nvPr/>
        </p:nvSpPr>
        <p:spPr>
          <a:xfrm>
            <a:off x="1661641" y="7081095"/>
            <a:ext cx="6537144" cy="981075"/>
          </a:xfrm>
          <a:prstGeom prst="rect">
            <a:avLst/>
          </a:prstGeom>
        </p:spPr>
        <p:txBody>
          <a:bodyPr lIns="0" tIns="0" rIns="0" bIns="0" rtlCol="0" anchor="t">
            <a:spAutoFit/>
          </a:bodyPr>
          <a:lstStyle/>
          <a:p>
            <a:pPr marL="0" lvl="1" indent="0" algn="l">
              <a:lnSpc>
                <a:spcPts val="3900"/>
              </a:lnSpc>
              <a:spcBef>
                <a:spcPct val="0"/>
              </a:spcBef>
            </a:pPr>
            <a:r>
              <a:rPr lang="en-US" sz="3000">
                <a:solidFill>
                  <a:srgbClr val="000000"/>
                </a:solidFill>
                <a:latin typeface="IBM Plex Sans"/>
                <a:ea typeface="IBM Plex Sans"/>
                <a:cs typeface="IBM Plex Sans"/>
                <a:sym typeface="IBM Plex Sans"/>
              </a:rPr>
              <a:t>Phản hồi: 201 Created, 400 Bad Request</a:t>
            </a:r>
          </a:p>
        </p:txBody>
      </p:sp>
      <p:sp>
        <p:nvSpPr>
          <p:cNvPr id="25" name="TextBox 25"/>
          <p:cNvSpPr txBox="1"/>
          <p:nvPr/>
        </p:nvSpPr>
        <p:spPr>
          <a:xfrm>
            <a:off x="11030172" y="1465216"/>
            <a:ext cx="5506951" cy="485775"/>
          </a:xfrm>
          <a:prstGeom prst="rect">
            <a:avLst/>
          </a:prstGeom>
        </p:spPr>
        <p:txBody>
          <a:bodyPr lIns="0" tIns="0" rIns="0" bIns="0" rtlCol="0" anchor="t">
            <a:spAutoFit/>
          </a:bodyPr>
          <a:lstStyle/>
          <a:p>
            <a:pPr marL="0" lvl="1" indent="0" algn="l">
              <a:lnSpc>
                <a:spcPts val="3900"/>
              </a:lnSpc>
              <a:spcBef>
                <a:spcPct val="0"/>
              </a:spcBef>
            </a:pPr>
            <a:r>
              <a:rPr lang="en-US" sz="3000" b="1">
                <a:solidFill>
                  <a:srgbClr val="000000"/>
                </a:solidFill>
                <a:latin typeface="IBM Plex Sans Bold"/>
                <a:ea typeface="IBM Plex Sans Bold"/>
                <a:cs typeface="IBM Plex Sans Bold"/>
                <a:sym typeface="IBM Plex Sans Bold"/>
              </a:rPr>
              <a:t>Ví dụ Request</a:t>
            </a:r>
          </a:p>
        </p:txBody>
      </p:sp>
      <p:sp>
        <p:nvSpPr>
          <p:cNvPr id="26" name="TextBox 26"/>
          <p:cNvSpPr txBox="1"/>
          <p:nvPr/>
        </p:nvSpPr>
        <p:spPr>
          <a:xfrm>
            <a:off x="10837432" y="3666819"/>
            <a:ext cx="6267023" cy="3457575"/>
          </a:xfrm>
          <a:prstGeom prst="rect">
            <a:avLst/>
          </a:prstGeom>
        </p:spPr>
        <p:txBody>
          <a:bodyPr lIns="0" tIns="0" rIns="0" bIns="0" rtlCol="0" anchor="t">
            <a:spAutoFit/>
          </a:bodyPr>
          <a:lstStyle/>
          <a:p>
            <a:pPr algn="l">
              <a:lnSpc>
                <a:spcPts val="3900"/>
              </a:lnSpc>
            </a:pPr>
            <a:r>
              <a:rPr lang="en-US" sz="3000" b="1">
                <a:solidFill>
                  <a:srgbClr val="FFFFFF"/>
                </a:solidFill>
                <a:latin typeface="IBM Plex Sans Bold"/>
                <a:ea typeface="IBM Plex Sans Bold"/>
                <a:cs typeface="IBM Plex Sans Bold"/>
                <a:sym typeface="IBM Plex Sans Bold"/>
              </a:rPr>
              <a:t>{</a:t>
            </a:r>
          </a:p>
          <a:p>
            <a:pPr algn="l">
              <a:lnSpc>
                <a:spcPts val="3900"/>
              </a:lnSpc>
            </a:pPr>
            <a:r>
              <a:rPr lang="en-US" sz="3000" b="1">
                <a:solidFill>
                  <a:srgbClr val="FFFFFF"/>
                </a:solidFill>
                <a:latin typeface="IBM Plex Sans Bold"/>
                <a:ea typeface="IBM Plex Sans Bold"/>
                <a:cs typeface="IBM Plex Sans Bold"/>
                <a:sym typeface="IBM Plex Sans Bold"/>
              </a:rPr>
              <a:t>  "name": "Smartwatch Updated",</a:t>
            </a:r>
          </a:p>
          <a:p>
            <a:pPr algn="l">
              <a:lnSpc>
                <a:spcPts val="3900"/>
              </a:lnSpc>
            </a:pPr>
            <a:r>
              <a:rPr lang="en-US" sz="3000" b="1">
                <a:solidFill>
                  <a:srgbClr val="FFFFFF"/>
                </a:solidFill>
                <a:latin typeface="IBM Plex Sans Bold"/>
                <a:ea typeface="IBM Plex Sans Bold"/>
                <a:cs typeface="IBM Plex Sans Bold"/>
                <a:sym typeface="IBM Plex Sans Bold"/>
              </a:rPr>
              <a:t>  "price": 180,</a:t>
            </a:r>
          </a:p>
          <a:p>
            <a:pPr algn="l">
              <a:lnSpc>
                <a:spcPts val="3900"/>
              </a:lnSpc>
            </a:pPr>
            <a:r>
              <a:rPr lang="en-US" sz="3000" b="1">
                <a:solidFill>
                  <a:srgbClr val="FFFFFF"/>
                </a:solidFill>
                <a:latin typeface="IBM Plex Sans Bold"/>
                <a:ea typeface="IBM Plex Sans Bold"/>
                <a:cs typeface="IBM Plex Sans Bold"/>
                <a:sym typeface="IBM Plex Sans Bold"/>
              </a:rPr>
              <a:t>  "description": "Đồng hồ thông minh thế hệ mới"</a:t>
            </a:r>
          </a:p>
          <a:p>
            <a:pPr algn="l">
              <a:lnSpc>
                <a:spcPts val="3900"/>
              </a:lnSpc>
            </a:pPr>
            <a:r>
              <a:rPr lang="en-US" sz="3000" b="1">
                <a:solidFill>
                  <a:srgbClr val="FFFFFF"/>
                </a:solidFill>
                <a:latin typeface="IBM Plex Sans Bold"/>
                <a:ea typeface="IBM Plex Sans Bold"/>
                <a:cs typeface="IBM Plex Sans Bold"/>
                <a:sym typeface="IBM Plex Sans Bold"/>
              </a:rPr>
              <a:t>}</a:t>
            </a:r>
          </a:p>
          <a:p>
            <a:pPr marL="0" lvl="1" indent="0" algn="l">
              <a:lnSpc>
                <a:spcPts val="3900"/>
              </a:lnSpc>
              <a:spcBef>
                <a:spcPct val="0"/>
              </a:spcBef>
            </a:pPr>
            <a:endParaRPr lang="en-US" sz="3000" b="1">
              <a:solidFill>
                <a:srgbClr val="FFFFFF"/>
              </a:solidFill>
              <a:latin typeface="IBM Plex Sans Bold"/>
              <a:ea typeface="IBM Plex Sans Bold"/>
              <a:cs typeface="IBM Plex Sans Bold"/>
              <a:sym typeface="IBM Plex Sans Bold"/>
            </a:endParaRPr>
          </a:p>
        </p:txBody>
      </p:sp>
      <p:sp>
        <p:nvSpPr>
          <p:cNvPr id="27" name="Freeform 27"/>
          <p:cNvSpPr/>
          <p:nvPr/>
        </p:nvSpPr>
        <p:spPr>
          <a:xfrm>
            <a:off x="10547369" y="2124260"/>
            <a:ext cx="7265719" cy="7265719"/>
          </a:xfrm>
          <a:custGeom>
            <a:avLst/>
            <a:gdLst/>
            <a:ahLst/>
            <a:cxnLst/>
            <a:rect l="l" t="t" r="r" b="b"/>
            <a:pathLst>
              <a:path w="7265719" h="7265719">
                <a:moveTo>
                  <a:pt x="0" y="0"/>
                </a:moveTo>
                <a:lnTo>
                  <a:pt x="7265719" y="0"/>
                </a:lnTo>
                <a:lnTo>
                  <a:pt x="7265719" y="7265719"/>
                </a:lnTo>
                <a:lnTo>
                  <a:pt x="0" y="726571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8" name="TextBox 28"/>
          <p:cNvSpPr txBox="1"/>
          <p:nvPr/>
        </p:nvSpPr>
        <p:spPr>
          <a:xfrm>
            <a:off x="11346389" y="4234649"/>
            <a:ext cx="6168242" cy="3048799"/>
          </a:xfrm>
          <a:prstGeom prst="rect">
            <a:avLst/>
          </a:prstGeom>
        </p:spPr>
        <p:txBody>
          <a:bodyPr lIns="0" tIns="0" rIns="0" bIns="0" rtlCol="0" anchor="t">
            <a:spAutoFit/>
          </a:bodyPr>
          <a:lstStyle/>
          <a:p>
            <a:pPr algn="l">
              <a:lnSpc>
                <a:spcPts val="4068"/>
              </a:lnSpc>
            </a:pPr>
            <a:r>
              <a:rPr lang="en-US" sz="2906">
                <a:solidFill>
                  <a:srgbClr val="000000"/>
                </a:solidFill>
                <a:latin typeface="Arimo"/>
                <a:ea typeface="Arimo"/>
                <a:cs typeface="Arimo"/>
                <a:sym typeface="Arimo"/>
              </a:rPr>
              <a:t>{</a:t>
            </a:r>
          </a:p>
          <a:p>
            <a:pPr algn="l">
              <a:lnSpc>
                <a:spcPts val="4068"/>
              </a:lnSpc>
            </a:pPr>
            <a:r>
              <a:rPr lang="en-US" sz="2906">
                <a:solidFill>
                  <a:srgbClr val="000000"/>
                </a:solidFill>
                <a:latin typeface="Arimo"/>
                <a:ea typeface="Arimo"/>
                <a:cs typeface="Arimo"/>
                <a:sym typeface="Arimo"/>
              </a:rPr>
              <a:t> "productId": 1,</a:t>
            </a:r>
          </a:p>
          <a:p>
            <a:pPr algn="l">
              <a:lnSpc>
                <a:spcPts val="4068"/>
              </a:lnSpc>
            </a:pPr>
            <a:r>
              <a:rPr lang="en-US" sz="2906">
                <a:solidFill>
                  <a:srgbClr val="000000"/>
                </a:solidFill>
                <a:latin typeface="Arimo"/>
                <a:ea typeface="Arimo"/>
                <a:cs typeface="Arimo"/>
                <a:sym typeface="Arimo"/>
              </a:rPr>
              <a:t> "rating": 5,</a:t>
            </a:r>
          </a:p>
          <a:p>
            <a:pPr algn="l">
              <a:lnSpc>
                <a:spcPts val="4068"/>
              </a:lnSpc>
            </a:pPr>
            <a:r>
              <a:rPr lang="en-US" sz="2906">
                <a:solidFill>
                  <a:srgbClr val="000000"/>
                </a:solidFill>
                <a:latin typeface="Arimo"/>
                <a:ea typeface="Arimo"/>
                <a:cs typeface="Arimo"/>
                <a:sym typeface="Arimo"/>
              </a:rPr>
              <a:t> "reviewText": "Sản phẩm tuyệt vời!"</a:t>
            </a:r>
          </a:p>
          <a:p>
            <a:pPr algn="l">
              <a:lnSpc>
                <a:spcPts val="4068"/>
              </a:lnSpc>
            </a:pPr>
            <a:r>
              <a:rPr lang="en-US" sz="2906">
                <a:solidFill>
                  <a:srgbClr val="000000"/>
                </a:solidFill>
                <a:latin typeface="Arimo"/>
                <a:ea typeface="Arimo"/>
                <a:cs typeface="Arimo"/>
                <a:sym typeface="Arimo"/>
              </a:rPr>
              <a:t>}</a:t>
            </a:r>
          </a:p>
          <a:p>
            <a:pPr algn="l">
              <a:lnSpc>
                <a:spcPts val="4068"/>
              </a:lnSpc>
              <a:spcBef>
                <a:spcPct val="0"/>
              </a:spcBef>
            </a:pPr>
            <a:endParaRPr lang="en-US" sz="2906">
              <a:solidFill>
                <a:srgbClr val="000000"/>
              </a:solidFill>
              <a:latin typeface="Arimo"/>
              <a:ea typeface="Arimo"/>
              <a:cs typeface="Arimo"/>
              <a:sym typeface="Arimo"/>
            </a:endParaRPr>
          </a:p>
        </p:txBody>
      </p:sp>
    </p:spTree>
  </p:cSld>
  <p:clrMapOvr>
    <a:masterClrMapping/>
  </p:clrMapOvr>
  <p:transition spd="slow">
    <p:cove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64845" y="9633781"/>
            <a:ext cx="6436524" cy="1006526"/>
            <a:chOff x="0" y="0"/>
            <a:chExt cx="1695216" cy="265093"/>
          </a:xfrm>
        </p:grpSpPr>
        <p:sp>
          <p:nvSpPr>
            <p:cNvPr id="3" name="Freeform 3"/>
            <p:cNvSpPr/>
            <p:nvPr/>
          </p:nvSpPr>
          <p:spPr>
            <a:xfrm>
              <a:off x="0" y="0"/>
              <a:ext cx="1695216" cy="265093"/>
            </a:xfrm>
            <a:custGeom>
              <a:avLst/>
              <a:gdLst/>
              <a:ahLst/>
              <a:cxnLst/>
              <a:rect l="l" t="t" r="r" b="b"/>
              <a:pathLst>
                <a:path w="1695216" h="265093">
                  <a:moveTo>
                    <a:pt x="0" y="0"/>
                  </a:moveTo>
                  <a:lnTo>
                    <a:pt x="1695216" y="0"/>
                  </a:lnTo>
                  <a:lnTo>
                    <a:pt x="1695216" y="265093"/>
                  </a:lnTo>
                  <a:lnTo>
                    <a:pt x="0" y="265093"/>
                  </a:lnTo>
                  <a:close/>
                </a:path>
              </a:pathLst>
            </a:custGeom>
            <a:solidFill>
              <a:srgbClr val="5CC1E6"/>
            </a:solidFill>
          </p:spPr>
        </p:sp>
        <p:sp>
          <p:nvSpPr>
            <p:cNvPr id="4" name="TextBox 4"/>
            <p:cNvSpPr txBox="1"/>
            <p:nvPr/>
          </p:nvSpPr>
          <p:spPr>
            <a:xfrm>
              <a:off x="0" y="-47625"/>
              <a:ext cx="1695216" cy="312718"/>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2116321" y="9633781"/>
            <a:ext cx="6436524" cy="1006526"/>
            <a:chOff x="0" y="0"/>
            <a:chExt cx="1695216" cy="265093"/>
          </a:xfrm>
        </p:grpSpPr>
        <p:sp>
          <p:nvSpPr>
            <p:cNvPr id="6" name="Freeform 6"/>
            <p:cNvSpPr/>
            <p:nvPr/>
          </p:nvSpPr>
          <p:spPr>
            <a:xfrm>
              <a:off x="0" y="0"/>
              <a:ext cx="1695216" cy="265093"/>
            </a:xfrm>
            <a:custGeom>
              <a:avLst/>
              <a:gdLst/>
              <a:ahLst/>
              <a:cxnLst/>
              <a:rect l="l" t="t" r="r" b="b"/>
              <a:pathLst>
                <a:path w="1695216" h="265093">
                  <a:moveTo>
                    <a:pt x="0" y="0"/>
                  </a:moveTo>
                  <a:lnTo>
                    <a:pt x="1695216" y="0"/>
                  </a:lnTo>
                  <a:lnTo>
                    <a:pt x="1695216" y="265093"/>
                  </a:lnTo>
                  <a:lnTo>
                    <a:pt x="0" y="265093"/>
                  </a:lnTo>
                  <a:close/>
                </a:path>
              </a:pathLst>
            </a:custGeom>
            <a:solidFill>
              <a:srgbClr val="034B65"/>
            </a:solidFill>
          </p:spPr>
        </p:sp>
        <p:sp>
          <p:nvSpPr>
            <p:cNvPr id="7" name="TextBox 7"/>
            <p:cNvSpPr txBox="1"/>
            <p:nvPr/>
          </p:nvSpPr>
          <p:spPr>
            <a:xfrm>
              <a:off x="0" y="-47625"/>
              <a:ext cx="1695216" cy="312718"/>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6018805" y="9633781"/>
            <a:ext cx="6436524" cy="1006526"/>
            <a:chOff x="0" y="0"/>
            <a:chExt cx="1695216" cy="265093"/>
          </a:xfrm>
        </p:grpSpPr>
        <p:sp>
          <p:nvSpPr>
            <p:cNvPr id="9" name="Freeform 9"/>
            <p:cNvSpPr/>
            <p:nvPr/>
          </p:nvSpPr>
          <p:spPr>
            <a:xfrm>
              <a:off x="0" y="0"/>
              <a:ext cx="1695216" cy="265093"/>
            </a:xfrm>
            <a:custGeom>
              <a:avLst/>
              <a:gdLst/>
              <a:ahLst/>
              <a:cxnLst/>
              <a:rect l="l" t="t" r="r" b="b"/>
              <a:pathLst>
                <a:path w="1695216" h="265093">
                  <a:moveTo>
                    <a:pt x="0" y="0"/>
                  </a:moveTo>
                  <a:lnTo>
                    <a:pt x="1695216" y="0"/>
                  </a:lnTo>
                  <a:lnTo>
                    <a:pt x="1695216" y="265093"/>
                  </a:lnTo>
                  <a:lnTo>
                    <a:pt x="0" y="265093"/>
                  </a:lnTo>
                  <a:close/>
                </a:path>
              </a:pathLst>
            </a:custGeom>
            <a:solidFill>
              <a:srgbClr val="167DA2"/>
            </a:solidFill>
          </p:spPr>
        </p:sp>
        <p:sp>
          <p:nvSpPr>
            <p:cNvPr id="10" name="TextBox 10"/>
            <p:cNvSpPr txBox="1"/>
            <p:nvPr/>
          </p:nvSpPr>
          <p:spPr>
            <a:xfrm>
              <a:off x="0" y="-47625"/>
              <a:ext cx="1695216" cy="312718"/>
            </a:xfrm>
            <a:prstGeom prst="rect">
              <a:avLst/>
            </a:prstGeom>
          </p:spPr>
          <p:txBody>
            <a:bodyPr lIns="50800" tIns="50800" rIns="50800" bIns="50800" rtlCol="0" anchor="ctr"/>
            <a:lstStyle/>
            <a:p>
              <a:pPr algn="ctr">
                <a:lnSpc>
                  <a:spcPts val="2659"/>
                </a:lnSpc>
              </a:pPr>
              <a:endParaRPr/>
            </a:p>
          </p:txBody>
        </p:sp>
      </p:grpSp>
      <p:sp>
        <p:nvSpPr>
          <p:cNvPr id="11" name="TextBox 11"/>
          <p:cNvSpPr txBox="1"/>
          <p:nvPr/>
        </p:nvSpPr>
        <p:spPr>
          <a:xfrm>
            <a:off x="1028700" y="2929435"/>
            <a:ext cx="7822244" cy="1104900"/>
          </a:xfrm>
          <a:prstGeom prst="rect">
            <a:avLst/>
          </a:prstGeom>
        </p:spPr>
        <p:txBody>
          <a:bodyPr lIns="0" tIns="0" rIns="0" bIns="0" rtlCol="0" anchor="t">
            <a:spAutoFit/>
          </a:bodyPr>
          <a:lstStyle/>
          <a:p>
            <a:pPr marL="0" lvl="0" indent="0" algn="l">
              <a:lnSpc>
                <a:spcPts val="8640"/>
              </a:lnSpc>
              <a:spcBef>
                <a:spcPct val="0"/>
              </a:spcBef>
            </a:pPr>
            <a:r>
              <a:rPr lang="en-US" sz="7200" b="1">
                <a:solidFill>
                  <a:srgbClr val="000000"/>
                </a:solidFill>
                <a:latin typeface="IBM Plex Sans Bold"/>
                <a:ea typeface="IBM Plex Sans Bold"/>
                <a:cs typeface="IBM Plex Sans Bold"/>
                <a:sym typeface="IBM Plex Sans Bold"/>
              </a:rPr>
              <a:t>Mã lỗi chung</a:t>
            </a:r>
          </a:p>
        </p:txBody>
      </p:sp>
      <p:grpSp>
        <p:nvGrpSpPr>
          <p:cNvPr id="12" name="Group 12"/>
          <p:cNvGrpSpPr/>
          <p:nvPr/>
        </p:nvGrpSpPr>
        <p:grpSpPr>
          <a:xfrm>
            <a:off x="-268444" y="807933"/>
            <a:ext cx="4151561" cy="847097"/>
            <a:chOff x="0" y="0"/>
            <a:chExt cx="8525058" cy="1739479"/>
          </a:xfrm>
        </p:grpSpPr>
        <p:sp>
          <p:nvSpPr>
            <p:cNvPr id="13" name="Freeform 13"/>
            <p:cNvSpPr/>
            <p:nvPr/>
          </p:nvSpPr>
          <p:spPr>
            <a:xfrm>
              <a:off x="0" y="0"/>
              <a:ext cx="8525059" cy="1739479"/>
            </a:xfrm>
            <a:custGeom>
              <a:avLst/>
              <a:gdLst/>
              <a:ahLst/>
              <a:cxnLst/>
              <a:rect l="l" t="t" r="r" b="b"/>
              <a:pathLst>
                <a:path w="8525059" h="1739479">
                  <a:moveTo>
                    <a:pt x="203200" y="0"/>
                  </a:moveTo>
                  <a:lnTo>
                    <a:pt x="8525059" y="0"/>
                  </a:lnTo>
                  <a:lnTo>
                    <a:pt x="8321859" y="1739479"/>
                  </a:lnTo>
                  <a:lnTo>
                    <a:pt x="0" y="1739479"/>
                  </a:lnTo>
                  <a:lnTo>
                    <a:pt x="203200" y="0"/>
                  </a:lnTo>
                  <a:close/>
                </a:path>
              </a:pathLst>
            </a:custGeom>
            <a:solidFill>
              <a:srgbClr val="167DA2"/>
            </a:solidFill>
          </p:spPr>
        </p:sp>
        <p:sp>
          <p:nvSpPr>
            <p:cNvPr id="14" name="TextBox 14"/>
            <p:cNvSpPr txBox="1"/>
            <p:nvPr/>
          </p:nvSpPr>
          <p:spPr>
            <a:xfrm>
              <a:off x="101600" y="-47625"/>
              <a:ext cx="8321858" cy="1787104"/>
            </a:xfrm>
            <a:prstGeom prst="rect">
              <a:avLst/>
            </a:prstGeom>
          </p:spPr>
          <p:txBody>
            <a:bodyPr lIns="50800" tIns="50800" rIns="50800" bIns="50800" rtlCol="0" anchor="ctr"/>
            <a:lstStyle/>
            <a:p>
              <a:pPr algn="ctr">
                <a:lnSpc>
                  <a:spcPts val="2659"/>
                </a:lnSpc>
              </a:pPr>
              <a:endParaRPr/>
            </a:p>
          </p:txBody>
        </p:sp>
      </p:grpSp>
      <p:grpSp>
        <p:nvGrpSpPr>
          <p:cNvPr id="15" name="Group 15"/>
          <p:cNvGrpSpPr/>
          <p:nvPr/>
        </p:nvGrpSpPr>
        <p:grpSpPr>
          <a:xfrm>
            <a:off x="-598519" y="582158"/>
            <a:ext cx="3854705" cy="847097"/>
            <a:chOff x="0" y="0"/>
            <a:chExt cx="7915478" cy="1739479"/>
          </a:xfrm>
        </p:grpSpPr>
        <p:sp>
          <p:nvSpPr>
            <p:cNvPr id="16" name="Freeform 16"/>
            <p:cNvSpPr/>
            <p:nvPr/>
          </p:nvSpPr>
          <p:spPr>
            <a:xfrm>
              <a:off x="0" y="0"/>
              <a:ext cx="7915478" cy="1739479"/>
            </a:xfrm>
            <a:custGeom>
              <a:avLst/>
              <a:gdLst/>
              <a:ahLst/>
              <a:cxnLst/>
              <a:rect l="l" t="t" r="r" b="b"/>
              <a:pathLst>
                <a:path w="7915478" h="1739479">
                  <a:moveTo>
                    <a:pt x="203200" y="0"/>
                  </a:moveTo>
                  <a:lnTo>
                    <a:pt x="7915478" y="0"/>
                  </a:lnTo>
                  <a:lnTo>
                    <a:pt x="7712278" y="1739479"/>
                  </a:lnTo>
                  <a:lnTo>
                    <a:pt x="0" y="1739479"/>
                  </a:lnTo>
                  <a:lnTo>
                    <a:pt x="203200" y="0"/>
                  </a:lnTo>
                  <a:close/>
                </a:path>
              </a:pathLst>
            </a:custGeom>
            <a:solidFill>
              <a:srgbClr val="5CC1E6"/>
            </a:solidFill>
          </p:spPr>
        </p:sp>
        <p:sp>
          <p:nvSpPr>
            <p:cNvPr id="17" name="TextBox 17"/>
            <p:cNvSpPr txBox="1"/>
            <p:nvPr/>
          </p:nvSpPr>
          <p:spPr>
            <a:xfrm>
              <a:off x="101600" y="-47625"/>
              <a:ext cx="7712278" cy="1787104"/>
            </a:xfrm>
            <a:prstGeom prst="rect">
              <a:avLst/>
            </a:prstGeom>
          </p:spPr>
          <p:txBody>
            <a:bodyPr lIns="50800" tIns="50800" rIns="50800" bIns="50800" rtlCol="0" anchor="ctr"/>
            <a:lstStyle/>
            <a:p>
              <a:pPr algn="ctr">
                <a:lnSpc>
                  <a:spcPts val="2659"/>
                </a:lnSpc>
              </a:pPr>
              <a:endParaRPr/>
            </a:p>
          </p:txBody>
        </p:sp>
      </p:grpSp>
      <p:sp>
        <p:nvSpPr>
          <p:cNvPr id="18" name="AutoShape 18"/>
          <p:cNvSpPr/>
          <p:nvPr/>
        </p:nvSpPr>
        <p:spPr>
          <a:xfrm>
            <a:off x="9391650" y="497436"/>
            <a:ext cx="7867650" cy="1984610"/>
          </a:xfrm>
          <a:prstGeom prst="rect">
            <a:avLst/>
          </a:prstGeom>
          <a:solidFill>
            <a:srgbClr val="F4F4F4"/>
          </a:solidFill>
        </p:spPr>
      </p:sp>
      <p:pic>
        <p:nvPicPr>
          <p:cNvPr id="19" name="Picture 19"/>
          <p:cNvPicPr>
            <a:picLocks noChangeAspect="1"/>
          </p:cNvPicPr>
          <p:nvPr/>
        </p:nvPicPr>
        <p:blipFill>
          <a:blip r:embed="rId2"/>
          <a:stretch>
            <a:fillRect/>
          </a:stretch>
        </p:blipFill>
        <p:spPr>
          <a:xfrm>
            <a:off x="9652547" y="582291"/>
            <a:ext cx="1814899" cy="1814899"/>
          </a:xfrm>
          <a:prstGeom prst="rect">
            <a:avLst/>
          </a:prstGeom>
        </p:spPr>
      </p:pic>
      <p:sp>
        <p:nvSpPr>
          <p:cNvPr id="20" name="AutoShape 20"/>
          <p:cNvSpPr/>
          <p:nvPr/>
        </p:nvSpPr>
        <p:spPr>
          <a:xfrm>
            <a:off x="9391650" y="2754703"/>
            <a:ext cx="7867650" cy="1984610"/>
          </a:xfrm>
          <a:prstGeom prst="rect">
            <a:avLst/>
          </a:prstGeom>
          <a:solidFill>
            <a:srgbClr val="F4F4F4"/>
          </a:solidFill>
        </p:spPr>
      </p:sp>
      <p:sp>
        <p:nvSpPr>
          <p:cNvPr id="21" name="TextBox 21"/>
          <p:cNvSpPr txBox="1"/>
          <p:nvPr/>
        </p:nvSpPr>
        <p:spPr>
          <a:xfrm>
            <a:off x="11562722" y="862679"/>
            <a:ext cx="5458543" cy="1225550"/>
          </a:xfrm>
          <a:prstGeom prst="rect">
            <a:avLst/>
          </a:prstGeom>
        </p:spPr>
        <p:txBody>
          <a:bodyPr lIns="0" tIns="0" rIns="0" bIns="0" rtlCol="0" anchor="t">
            <a:spAutoFit/>
          </a:bodyPr>
          <a:lstStyle/>
          <a:p>
            <a:pPr marL="0" lvl="1" indent="0" algn="l">
              <a:lnSpc>
                <a:spcPts val="3249"/>
              </a:lnSpc>
              <a:spcBef>
                <a:spcPct val="0"/>
              </a:spcBef>
            </a:pPr>
            <a:r>
              <a:rPr lang="en-US" sz="2499" b="1">
                <a:solidFill>
                  <a:srgbClr val="000000"/>
                </a:solidFill>
                <a:latin typeface="IBM Plex Sans Bold"/>
                <a:ea typeface="IBM Plex Sans Bold"/>
                <a:cs typeface="IBM Plex Sans Bold"/>
                <a:sym typeface="IBM Plex Sans Bold"/>
              </a:rPr>
              <a:t>Forbidden:</a:t>
            </a:r>
            <a:r>
              <a:rPr lang="en-US" sz="2499">
                <a:solidFill>
                  <a:srgbClr val="000000"/>
                </a:solidFill>
                <a:latin typeface="IBM Plex Sans"/>
                <a:ea typeface="IBM Plex Sans"/>
                <a:cs typeface="IBM Plex Sans"/>
                <a:sym typeface="IBM Plex Sans"/>
              </a:rPr>
              <a:t> Người dùng không có quyền truy cập hoặc thực hiện hành động này.</a:t>
            </a:r>
          </a:p>
        </p:txBody>
      </p:sp>
      <p:sp>
        <p:nvSpPr>
          <p:cNvPr id="22" name="TextBox 22"/>
          <p:cNvSpPr txBox="1"/>
          <p:nvPr/>
        </p:nvSpPr>
        <p:spPr>
          <a:xfrm>
            <a:off x="11562722" y="3119945"/>
            <a:ext cx="5458543" cy="1225550"/>
          </a:xfrm>
          <a:prstGeom prst="rect">
            <a:avLst/>
          </a:prstGeom>
        </p:spPr>
        <p:txBody>
          <a:bodyPr lIns="0" tIns="0" rIns="0" bIns="0" rtlCol="0" anchor="t">
            <a:spAutoFit/>
          </a:bodyPr>
          <a:lstStyle/>
          <a:p>
            <a:pPr marL="0" lvl="1" indent="0" algn="l">
              <a:lnSpc>
                <a:spcPts val="3249"/>
              </a:lnSpc>
              <a:spcBef>
                <a:spcPct val="0"/>
              </a:spcBef>
            </a:pPr>
            <a:r>
              <a:rPr lang="en-US" sz="2499" b="1" dirty="0">
                <a:solidFill>
                  <a:srgbClr val="000000"/>
                </a:solidFill>
                <a:latin typeface="IBM Plex Sans Bold"/>
                <a:ea typeface="IBM Plex Sans Bold"/>
                <a:cs typeface="IBM Plex Sans Bold"/>
                <a:sym typeface="IBM Plex Sans Bold"/>
              </a:rPr>
              <a:t>Not Found:</a:t>
            </a:r>
            <a:r>
              <a:rPr lang="en-US" sz="2499" dirty="0">
                <a:solidFill>
                  <a:srgbClr val="000000"/>
                </a:solidFill>
                <a:latin typeface="IBM Plex Sans"/>
                <a:ea typeface="IBM Plex Sans"/>
                <a:cs typeface="IBM Plex Sans"/>
                <a:sym typeface="IBM Plex Sans"/>
              </a:rPr>
              <a:t> </a:t>
            </a:r>
            <a:r>
              <a:rPr lang="en-US" sz="2499" dirty="0" err="1">
                <a:solidFill>
                  <a:srgbClr val="000000"/>
                </a:solidFill>
                <a:latin typeface="IBM Plex Sans"/>
                <a:ea typeface="IBM Plex Sans"/>
                <a:cs typeface="IBM Plex Sans"/>
                <a:sym typeface="IBM Plex Sans"/>
              </a:rPr>
              <a:t>Tài</a:t>
            </a:r>
            <a:r>
              <a:rPr lang="en-US" sz="2499" dirty="0">
                <a:solidFill>
                  <a:srgbClr val="000000"/>
                </a:solidFill>
                <a:latin typeface="IBM Plex Sans"/>
                <a:ea typeface="IBM Plex Sans"/>
                <a:cs typeface="IBM Plex Sans"/>
                <a:sym typeface="IBM Plex Sans"/>
              </a:rPr>
              <a:t> </a:t>
            </a:r>
            <a:r>
              <a:rPr lang="en-US" sz="2499" dirty="0" err="1">
                <a:solidFill>
                  <a:srgbClr val="000000"/>
                </a:solidFill>
                <a:latin typeface="IBM Plex Sans"/>
                <a:ea typeface="IBM Plex Sans"/>
                <a:cs typeface="IBM Plex Sans"/>
                <a:sym typeface="IBM Plex Sans"/>
              </a:rPr>
              <a:t>nguyên</a:t>
            </a:r>
            <a:r>
              <a:rPr lang="en-US" sz="2499" dirty="0">
                <a:solidFill>
                  <a:srgbClr val="000000"/>
                </a:solidFill>
                <a:latin typeface="IBM Plex Sans"/>
                <a:ea typeface="IBM Plex Sans"/>
                <a:cs typeface="IBM Plex Sans"/>
                <a:sym typeface="IBM Plex Sans"/>
              </a:rPr>
              <a:t> </a:t>
            </a:r>
            <a:r>
              <a:rPr lang="en-US" sz="2499" dirty="0" err="1">
                <a:solidFill>
                  <a:srgbClr val="000000"/>
                </a:solidFill>
                <a:latin typeface="IBM Plex Sans"/>
                <a:ea typeface="IBM Plex Sans"/>
                <a:cs typeface="IBM Plex Sans"/>
                <a:sym typeface="IBM Plex Sans"/>
              </a:rPr>
              <a:t>không</a:t>
            </a:r>
            <a:r>
              <a:rPr lang="en-US" sz="2499" dirty="0">
                <a:solidFill>
                  <a:srgbClr val="000000"/>
                </a:solidFill>
                <a:latin typeface="IBM Plex Sans"/>
                <a:ea typeface="IBM Plex Sans"/>
                <a:cs typeface="IBM Plex Sans"/>
                <a:sym typeface="IBM Plex Sans"/>
              </a:rPr>
              <a:t> </a:t>
            </a:r>
            <a:r>
              <a:rPr lang="en-US" sz="2499" dirty="0" err="1">
                <a:solidFill>
                  <a:srgbClr val="000000"/>
                </a:solidFill>
                <a:latin typeface="IBM Plex Sans"/>
                <a:ea typeface="IBM Plex Sans"/>
                <a:cs typeface="IBM Plex Sans"/>
                <a:sym typeface="IBM Plex Sans"/>
              </a:rPr>
              <a:t>tồn</a:t>
            </a:r>
            <a:r>
              <a:rPr lang="en-US" sz="2499" dirty="0">
                <a:solidFill>
                  <a:srgbClr val="000000"/>
                </a:solidFill>
                <a:latin typeface="IBM Plex Sans"/>
                <a:ea typeface="IBM Plex Sans"/>
                <a:cs typeface="IBM Plex Sans"/>
                <a:sym typeface="IBM Plex Sans"/>
              </a:rPr>
              <a:t> </a:t>
            </a:r>
            <a:r>
              <a:rPr lang="en-US" sz="2499" dirty="0" err="1">
                <a:solidFill>
                  <a:srgbClr val="000000"/>
                </a:solidFill>
                <a:latin typeface="IBM Plex Sans"/>
                <a:ea typeface="IBM Plex Sans"/>
                <a:cs typeface="IBM Plex Sans"/>
                <a:sym typeface="IBM Plex Sans"/>
              </a:rPr>
              <a:t>tại</a:t>
            </a:r>
            <a:r>
              <a:rPr lang="en-US" sz="2499" dirty="0">
                <a:solidFill>
                  <a:srgbClr val="000000"/>
                </a:solidFill>
                <a:latin typeface="IBM Plex Sans"/>
                <a:ea typeface="IBM Plex Sans"/>
                <a:cs typeface="IBM Plex Sans"/>
                <a:sym typeface="IBM Plex Sans"/>
              </a:rPr>
              <a:t> (</a:t>
            </a:r>
            <a:r>
              <a:rPr lang="en-US" sz="2499" dirty="0" err="1">
                <a:solidFill>
                  <a:srgbClr val="000000"/>
                </a:solidFill>
                <a:latin typeface="IBM Plex Sans"/>
                <a:ea typeface="IBM Plex Sans"/>
                <a:cs typeface="IBM Plex Sans"/>
                <a:sym typeface="IBM Plex Sans"/>
              </a:rPr>
              <a:t>người</a:t>
            </a:r>
            <a:r>
              <a:rPr lang="en-US" sz="2499" dirty="0">
                <a:solidFill>
                  <a:srgbClr val="000000"/>
                </a:solidFill>
                <a:latin typeface="IBM Plex Sans"/>
                <a:ea typeface="IBM Plex Sans"/>
                <a:cs typeface="IBM Plex Sans"/>
                <a:sym typeface="IBM Plex Sans"/>
              </a:rPr>
              <a:t> </a:t>
            </a:r>
            <a:r>
              <a:rPr lang="en-US" sz="2499" dirty="0" err="1">
                <a:solidFill>
                  <a:srgbClr val="000000"/>
                </a:solidFill>
                <a:latin typeface="IBM Plex Sans"/>
                <a:ea typeface="IBM Plex Sans"/>
                <a:cs typeface="IBM Plex Sans"/>
                <a:sym typeface="IBM Plex Sans"/>
              </a:rPr>
              <a:t>dùng</a:t>
            </a:r>
            <a:r>
              <a:rPr lang="en-US" sz="2499" dirty="0">
                <a:solidFill>
                  <a:srgbClr val="000000"/>
                </a:solidFill>
                <a:latin typeface="IBM Plex Sans"/>
                <a:ea typeface="IBM Plex Sans"/>
                <a:cs typeface="IBM Plex Sans"/>
                <a:sym typeface="IBM Plex Sans"/>
              </a:rPr>
              <a:t>, </a:t>
            </a:r>
            <a:r>
              <a:rPr lang="en-US" sz="2499" dirty="0" err="1">
                <a:solidFill>
                  <a:srgbClr val="000000"/>
                </a:solidFill>
                <a:latin typeface="IBM Plex Sans"/>
                <a:ea typeface="IBM Plex Sans"/>
                <a:cs typeface="IBM Plex Sans"/>
                <a:sym typeface="IBM Plex Sans"/>
              </a:rPr>
              <a:t>sản</a:t>
            </a:r>
            <a:r>
              <a:rPr lang="en-US" sz="2499" dirty="0">
                <a:solidFill>
                  <a:srgbClr val="000000"/>
                </a:solidFill>
                <a:latin typeface="IBM Plex Sans"/>
                <a:ea typeface="IBM Plex Sans"/>
                <a:cs typeface="IBM Plex Sans"/>
                <a:sym typeface="IBM Plex Sans"/>
              </a:rPr>
              <a:t> </a:t>
            </a:r>
            <a:r>
              <a:rPr lang="en-US" sz="2499" dirty="0" err="1">
                <a:solidFill>
                  <a:srgbClr val="000000"/>
                </a:solidFill>
                <a:latin typeface="IBM Plex Sans"/>
                <a:ea typeface="IBM Plex Sans"/>
                <a:cs typeface="IBM Plex Sans"/>
                <a:sym typeface="IBM Plex Sans"/>
              </a:rPr>
              <a:t>phẩm</a:t>
            </a:r>
            <a:r>
              <a:rPr lang="en-US" sz="2499" dirty="0">
                <a:solidFill>
                  <a:srgbClr val="000000"/>
                </a:solidFill>
                <a:latin typeface="IBM Plex Sans"/>
                <a:ea typeface="IBM Plex Sans"/>
                <a:cs typeface="IBM Plex Sans"/>
                <a:sym typeface="IBM Plex Sans"/>
              </a:rPr>
              <a:t>, </a:t>
            </a:r>
            <a:r>
              <a:rPr lang="en-US" sz="2499" dirty="0" err="1">
                <a:solidFill>
                  <a:srgbClr val="000000"/>
                </a:solidFill>
                <a:latin typeface="IBM Plex Sans"/>
                <a:ea typeface="IBM Plex Sans"/>
                <a:cs typeface="IBM Plex Sans"/>
                <a:sym typeface="IBM Plex Sans"/>
              </a:rPr>
              <a:t>đơn</a:t>
            </a:r>
            <a:r>
              <a:rPr lang="en-US" sz="2499" dirty="0">
                <a:solidFill>
                  <a:srgbClr val="000000"/>
                </a:solidFill>
                <a:latin typeface="IBM Plex Sans"/>
                <a:ea typeface="IBM Plex Sans"/>
                <a:cs typeface="IBM Plex Sans"/>
                <a:sym typeface="IBM Plex Sans"/>
              </a:rPr>
              <a:t> </a:t>
            </a:r>
            <a:r>
              <a:rPr lang="en-US" sz="2499" dirty="0" err="1">
                <a:solidFill>
                  <a:srgbClr val="000000"/>
                </a:solidFill>
                <a:latin typeface="IBM Plex Sans"/>
                <a:ea typeface="IBM Plex Sans"/>
                <a:cs typeface="IBM Plex Sans"/>
                <a:sym typeface="IBM Plex Sans"/>
              </a:rPr>
              <a:t>hàng</a:t>
            </a:r>
            <a:r>
              <a:rPr lang="en-US" sz="2499" dirty="0">
                <a:solidFill>
                  <a:srgbClr val="000000"/>
                </a:solidFill>
                <a:latin typeface="IBM Plex Sans"/>
                <a:ea typeface="IBM Plex Sans"/>
                <a:cs typeface="IBM Plex Sans"/>
                <a:sym typeface="IBM Plex Sans"/>
              </a:rPr>
              <a:t>, v.v.).</a:t>
            </a:r>
          </a:p>
        </p:txBody>
      </p:sp>
      <p:pic>
        <p:nvPicPr>
          <p:cNvPr id="23" name="Picture 23"/>
          <p:cNvPicPr>
            <a:picLocks noChangeAspect="1"/>
          </p:cNvPicPr>
          <p:nvPr/>
        </p:nvPicPr>
        <p:blipFill>
          <a:blip r:embed="rId3"/>
          <a:stretch>
            <a:fillRect/>
          </a:stretch>
        </p:blipFill>
        <p:spPr>
          <a:xfrm>
            <a:off x="9652547" y="2839558"/>
            <a:ext cx="1814899" cy="1814899"/>
          </a:xfrm>
          <a:prstGeom prst="rect">
            <a:avLst/>
          </a:prstGeom>
        </p:spPr>
      </p:pic>
      <p:sp>
        <p:nvSpPr>
          <p:cNvPr id="24" name="TextBox 24"/>
          <p:cNvSpPr txBox="1"/>
          <p:nvPr/>
        </p:nvSpPr>
        <p:spPr>
          <a:xfrm>
            <a:off x="10049435" y="1173839"/>
            <a:ext cx="1021124" cy="603229"/>
          </a:xfrm>
          <a:prstGeom prst="rect">
            <a:avLst/>
          </a:prstGeom>
        </p:spPr>
        <p:txBody>
          <a:bodyPr lIns="0" tIns="0" rIns="0" bIns="0" rtlCol="0" anchor="t">
            <a:spAutoFit/>
          </a:bodyPr>
          <a:lstStyle/>
          <a:p>
            <a:pPr marL="0" lvl="1" indent="0" algn="ctr">
              <a:lnSpc>
                <a:spcPts val="4960"/>
              </a:lnSpc>
              <a:spcBef>
                <a:spcPct val="0"/>
              </a:spcBef>
            </a:pPr>
            <a:r>
              <a:rPr lang="en-US" sz="3816">
                <a:solidFill>
                  <a:srgbClr val="000000"/>
                </a:solidFill>
                <a:latin typeface="IBM Plex Sans"/>
                <a:ea typeface="IBM Plex Sans"/>
                <a:cs typeface="IBM Plex Sans"/>
                <a:sym typeface="IBM Plex Sans"/>
              </a:rPr>
              <a:t>403</a:t>
            </a:r>
          </a:p>
        </p:txBody>
      </p:sp>
      <p:sp>
        <p:nvSpPr>
          <p:cNvPr id="25" name="TextBox 25"/>
          <p:cNvSpPr txBox="1"/>
          <p:nvPr/>
        </p:nvSpPr>
        <p:spPr>
          <a:xfrm>
            <a:off x="10049435" y="3431106"/>
            <a:ext cx="1021124" cy="603229"/>
          </a:xfrm>
          <a:prstGeom prst="rect">
            <a:avLst/>
          </a:prstGeom>
        </p:spPr>
        <p:txBody>
          <a:bodyPr lIns="0" tIns="0" rIns="0" bIns="0" rtlCol="0" anchor="t">
            <a:spAutoFit/>
          </a:bodyPr>
          <a:lstStyle/>
          <a:p>
            <a:pPr marL="0" lvl="1" indent="0" algn="ctr">
              <a:lnSpc>
                <a:spcPts val="4960"/>
              </a:lnSpc>
              <a:spcBef>
                <a:spcPct val="0"/>
              </a:spcBef>
            </a:pPr>
            <a:r>
              <a:rPr lang="en-US" sz="3816">
                <a:solidFill>
                  <a:srgbClr val="000000"/>
                </a:solidFill>
                <a:latin typeface="IBM Plex Sans"/>
                <a:ea typeface="IBM Plex Sans"/>
                <a:cs typeface="IBM Plex Sans"/>
                <a:sym typeface="IBM Plex Sans"/>
              </a:rPr>
              <a:t>404</a:t>
            </a:r>
          </a:p>
        </p:txBody>
      </p:sp>
      <p:sp>
        <p:nvSpPr>
          <p:cNvPr id="26" name="AutoShape 26"/>
          <p:cNvSpPr/>
          <p:nvPr/>
        </p:nvSpPr>
        <p:spPr>
          <a:xfrm>
            <a:off x="9391650" y="5012854"/>
            <a:ext cx="7867650" cy="1984610"/>
          </a:xfrm>
          <a:prstGeom prst="rect">
            <a:avLst/>
          </a:prstGeom>
          <a:solidFill>
            <a:srgbClr val="F4F4F4"/>
          </a:solidFill>
        </p:spPr>
      </p:sp>
      <p:sp>
        <p:nvSpPr>
          <p:cNvPr id="27" name="TextBox 27"/>
          <p:cNvSpPr txBox="1"/>
          <p:nvPr/>
        </p:nvSpPr>
        <p:spPr>
          <a:xfrm>
            <a:off x="11562722" y="5378097"/>
            <a:ext cx="5458543" cy="1225550"/>
          </a:xfrm>
          <a:prstGeom prst="rect">
            <a:avLst/>
          </a:prstGeom>
        </p:spPr>
        <p:txBody>
          <a:bodyPr lIns="0" tIns="0" rIns="0" bIns="0" rtlCol="0" anchor="t">
            <a:spAutoFit/>
          </a:bodyPr>
          <a:lstStyle/>
          <a:p>
            <a:pPr marL="0" lvl="1" indent="0" algn="l">
              <a:lnSpc>
                <a:spcPts val="3249"/>
              </a:lnSpc>
              <a:spcBef>
                <a:spcPct val="0"/>
              </a:spcBef>
            </a:pPr>
            <a:r>
              <a:rPr lang="en-US" sz="2499" b="1">
                <a:solidFill>
                  <a:srgbClr val="000000"/>
                </a:solidFill>
                <a:latin typeface="IBM Plex Sans Bold"/>
                <a:ea typeface="IBM Plex Sans Bold"/>
                <a:cs typeface="IBM Plex Sans Bold"/>
                <a:sym typeface="IBM Plex Sans Bold"/>
              </a:rPr>
              <a:t>Conflict:</a:t>
            </a:r>
            <a:r>
              <a:rPr lang="en-US" sz="2499">
                <a:solidFill>
                  <a:srgbClr val="000000"/>
                </a:solidFill>
                <a:latin typeface="IBM Plex Sans"/>
                <a:ea typeface="IBM Plex Sans"/>
                <a:cs typeface="IBM Plex Sans"/>
                <a:sym typeface="IBM Plex Sans"/>
              </a:rPr>
              <a:t> Xung đột khi thêm hoặc cập nhật dữ liệu (ví dụ: email đã tồn tại, sản phẩm đã có trong giỏ hàng).</a:t>
            </a:r>
          </a:p>
        </p:txBody>
      </p:sp>
      <p:pic>
        <p:nvPicPr>
          <p:cNvPr id="28" name="Picture 28"/>
          <p:cNvPicPr>
            <a:picLocks noChangeAspect="1"/>
          </p:cNvPicPr>
          <p:nvPr/>
        </p:nvPicPr>
        <p:blipFill>
          <a:blip r:embed="rId4"/>
          <a:stretch>
            <a:fillRect/>
          </a:stretch>
        </p:blipFill>
        <p:spPr>
          <a:xfrm>
            <a:off x="9652547" y="5097709"/>
            <a:ext cx="1814899" cy="1814899"/>
          </a:xfrm>
          <a:prstGeom prst="rect">
            <a:avLst/>
          </a:prstGeom>
        </p:spPr>
      </p:pic>
      <p:sp>
        <p:nvSpPr>
          <p:cNvPr id="29" name="TextBox 29"/>
          <p:cNvSpPr txBox="1"/>
          <p:nvPr/>
        </p:nvSpPr>
        <p:spPr>
          <a:xfrm>
            <a:off x="10049435" y="5689257"/>
            <a:ext cx="1021124" cy="603229"/>
          </a:xfrm>
          <a:prstGeom prst="rect">
            <a:avLst/>
          </a:prstGeom>
        </p:spPr>
        <p:txBody>
          <a:bodyPr lIns="0" tIns="0" rIns="0" bIns="0" rtlCol="0" anchor="t">
            <a:spAutoFit/>
          </a:bodyPr>
          <a:lstStyle/>
          <a:p>
            <a:pPr marL="0" lvl="1" indent="0" algn="ctr">
              <a:lnSpc>
                <a:spcPts val="4960"/>
              </a:lnSpc>
              <a:spcBef>
                <a:spcPct val="0"/>
              </a:spcBef>
            </a:pPr>
            <a:r>
              <a:rPr lang="en-US" sz="3816">
                <a:solidFill>
                  <a:srgbClr val="000000"/>
                </a:solidFill>
                <a:latin typeface="IBM Plex Sans"/>
                <a:ea typeface="IBM Plex Sans"/>
                <a:cs typeface="IBM Plex Sans"/>
                <a:sym typeface="IBM Plex Sans"/>
              </a:rPr>
              <a:t>409</a:t>
            </a:r>
          </a:p>
        </p:txBody>
      </p:sp>
      <p:sp>
        <p:nvSpPr>
          <p:cNvPr id="30" name="AutoShape 30"/>
          <p:cNvSpPr/>
          <p:nvPr/>
        </p:nvSpPr>
        <p:spPr>
          <a:xfrm>
            <a:off x="9391650" y="7273690"/>
            <a:ext cx="7867650" cy="1984610"/>
          </a:xfrm>
          <a:prstGeom prst="rect">
            <a:avLst/>
          </a:prstGeom>
          <a:solidFill>
            <a:srgbClr val="F4F4F4"/>
          </a:solidFill>
        </p:spPr>
      </p:sp>
      <p:sp>
        <p:nvSpPr>
          <p:cNvPr id="31" name="TextBox 31"/>
          <p:cNvSpPr txBox="1"/>
          <p:nvPr/>
        </p:nvSpPr>
        <p:spPr>
          <a:xfrm>
            <a:off x="11562722" y="7638932"/>
            <a:ext cx="5323483" cy="1225550"/>
          </a:xfrm>
          <a:prstGeom prst="rect">
            <a:avLst/>
          </a:prstGeom>
        </p:spPr>
        <p:txBody>
          <a:bodyPr lIns="0" tIns="0" rIns="0" bIns="0" rtlCol="0" anchor="t">
            <a:spAutoFit/>
          </a:bodyPr>
          <a:lstStyle/>
          <a:p>
            <a:pPr marL="0" lvl="1" indent="0" algn="l">
              <a:lnSpc>
                <a:spcPts val="3249"/>
              </a:lnSpc>
              <a:spcBef>
                <a:spcPct val="0"/>
              </a:spcBef>
            </a:pPr>
            <a:r>
              <a:rPr lang="en-US" sz="2499" b="1">
                <a:solidFill>
                  <a:srgbClr val="000000"/>
                </a:solidFill>
                <a:latin typeface="IBM Plex Sans Bold"/>
                <a:ea typeface="IBM Plex Sans Bold"/>
                <a:cs typeface="IBM Plex Sans Bold"/>
                <a:sym typeface="IBM Plex Sans Bold"/>
              </a:rPr>
              <a:t>Internal Server Error:</a:t>
            </a:r>
            <a:r>
              <a:rPr lang="en-US" sz="2499">
                <a:solidFill>
                  <a:srgbClr val="000000"/>
                </a:solidFill>
                <a:latin typeface="IBM Plex Sans"/>
                <a:ea typeface="IBM Plex Sans"/>
                <a:cs typeface="IBM Plex Sans"/>
                <a:sym typeface="IBM Plex Sans"/>
              </a:rPr>
              <a:t> Lỗi hệ thống hoặc lỗi không xác định xảy ra trong quá trình xử lý yêu cầu.</a:t>
            </a:r>
          </a:p>
        </p:txBody>
      </p:sp>
      <p:pic>
        <p:nvPicPr>
          <p:cNvPr id="32" name="Picture 32"/>
          <p:cNvPicPr>
            <a:picLocks noChangeAspect="1"/>
          </p:cNvPicPr>
          <p:nvPr/>
        </p:nvPicPr>
        <p:blipFill>
          <a:blip r:embed="rId5"/>
          <a:stretch>
            <a:fillRect/>
          </a:stretch>
        </p:blipFill>
        <p:spPr>
          <a:xfrm>
            <a:off x="9652547" y="7358545"/>
            <a:ext cx="1814899" cy="1814899"/>
          </a:xfrm>
          <a:prstGeom prst="rect">
            <a:avLst/>
          </a:prstGeom>
        </p:spPr>
      </p:pic>
      <p:sp>
        <p:nvSpPr>
          <p:cNvPr id="33" name="TextBox 33"/>
          <p:cNvSpPr txBox="1"/>
          <p:nvPr/>
        </p:nvSpPr>
        <p:spPr>
          <a:xfrm>
            <a:off x="10049435" y="7950093"/>
            <a:ext cx="1021124" cy="603229"/>
          </a:xfrm>
          <a:prstGeom prst="rect">
            <a:avLst/>
          </a:prstGeom>
        </p:spPr>
        <p:txBody>
          <a:bodyPr lIns="0" tIns="0" rIns="0" bIns="0" rtlCol="0" anchor="t">
            <a:spAutoFit/>
          </a:bodyPr>
          <a:lstStyle/>
          <a:p>
            <a:pPr marL="0" lvl="1" indent="0" algn="ctr">
              <a:lnSpc>
                <a:spcPts val="4960"/>
              </a:lnSpc>
              <a:spcBef>
                <a:spcPct val="0"/>
              </a:spcBef>
            </a:pPr>
            <a:r>
              <a:rPr lang="en-US" sz="3816">
                <a:solidFill>
                  <a:srgbClr val="000000"/>
                </a:solidFill>
                <a:latin typeface="IBM Plex Sans"/>
                <a:ea typeface="IBM Plex Sans"/>
                <a:cs typeface="IBM Plex Sans"/>
                <a:sym typeface="IBM Plex Sans"/>
              </a:rPr>
              <a:t>500</a:t>
            </a:r>
          </a:p>
        </p:txBody>
      </p:sp>
      <p:sp>
        <p:nvSpPr>
          <p:cNvPr id="34" name="AutoShape 34"/>
          <p:cNvSpPr/>
          <p:nvPr/>
        </p:nvSpPr>
        <p:spPr>
          <a:xfrm>
            <a:off x="1028700" y="5016423"/>
            <a:ext cx="8115300" cy="1984610"/>
          </a:xfrm>
          <a:prstGeom prst="rect">
            <a:avLst/>
          </a:prstGeom>
          <a:solidFill>
            <a:srgbClr val="F4F4F4"/>
          </a:solidFill>
        </p:spPr>
      </p:sp>
      <p:pic>
        <p:nvPicPr>
          <p:cNvPr id="35" name="Picture 35"/>
          <p:cNvPicPr>
            <a:picLocks noChangeAspect="1"/>
          </p:cNvPicPr>
          <p:nvPr/>
        </p:nvPicPr>
        <p:blipFill>
          <a:blip r:embed="rId6"/>
          <a:stretch>
            <a:fillRect/>
          </a:stretch>
        </p:blipFill>
        <p:spPr>
          <a:xfrm>
            <a:off x="1289597" y="5101278"/>
            <a:ext cx="1814899" cy="1814899"/>
          </a:xfrm>
          <a:prstGeom prst="rect">
            <a:avLst/>
          </a:prstGeom>
        </p:spPr>
      </p:pic>
      <p:sp>
        <p:nvSpPr>
          <p:cNvPr id="36" name="AutoShape 36"/>
          <p:cNvSpPr/>
          <p:nvPr/>
        </p:nvSpPr>
        <p:spPr>
          <a:xfrm>
            <a:off x="1028700" y="7273690"/>
            <a:ext cx="8115300" cy="1984610"/>
          </a:xfrm>
          <a:prstGeom prst="rect">
            <a:avLst/>
          </a:prstGeom>
          <a:solidFill>
            <a:srgbClr val="F4F4F4"/>
          </a:solidFill>
        </p:spPr>
      </p:sp>
      <p:sp>
        <p:nvSpPr>
          <p:cNvPr id="37" name="TextBox 37"/>
          <p:cNvSpPr txBox="1"/>
          <p:nvPr/>
        </p:nvSpPr>
        <p:spPr>
          <a:xfrm>
            <a:off x="3199772" y="5586453"/>
            <a:ext cx="5696578" cy="815975"/>
          </a:xfrm>
          <a:prstGeom prst="rect">
            <a:avLst/>
          </a:prstGeom>
        </p:spPr>
        <p:txBody>
          <a:bodyPr lIns="0" tIns="0" rIns="0" bIns="0" rtlCol="0" anchor="t">
            <a:spAutoFit/>
          </a:bodyPr>
          <a:lstStyle/>
          <a:p>
            <a:pPr marL="0" lvl="1" indent="0" algn="l">
              <a:lnSpc>
                <a:spcPts val="3249"/>
              </a:lnSpc>
              <a:spcBef>
                <a:spcPct val="0"/>
              </a:spcBef>
            </a:pPr>
            <a:r>
              <a:rPr lang="en-US" sz="2499" b="1">
                <a:solidFill>
                  <a:srgbClr val="000000"/>
                </a:solidFill>
                <a:latin typeface="IBM Plex Sans Bold"/>
                <a:ea typeface="IBM Plex Sans Bold"/>
                <a:cs typeface="IBM Plex Sans Bold"/>
                <a:sym typeface="IBM Plex Sans Bold"/>
              </a:rPr>
              <a:t>Bad Request:</a:t>
            </a:r>
            <a:r>
              <a:rPr lang="en-US" sz="2499">
                <a:solidFill>
                  <a:srgbClr val="000000"/>
                </a:solidFill>
                <a:latin typeface="IBM Plex Sans"/>
                <a:ea typeface="IBM Plex Sans"/>
                <a:cs typeface="IBM Plex Sans"/>
                <a:sym typeface="IBM Plex Sans"/>
              </a:rPr>
              <a:t> Dữ liệu đầu vào không hợp lệ hoặc thiếu thông tin cần thiết.</a:t>
            </a:r>
          </a:p>
        </p:txBody>
      </p:sp>
      <p:sp>
        <p:nvSpPr>
          <p:cNvPr id="38" name="TextBox 38"/>
          <p:cNvSpPr txBox="1"/>
          <p:nvPr/>
        </p:nvSpPr>
        <p:spPr>
          <a:xfrm>
            <a:off x="3199772" y="7843720"/>
            <a:ext cx="5696578" cy="815975"/>
          </a:xfrm>
          <a:prstGeom prst="rect">
            <a:avLst/>
          </a:prstGeom>
        </p:spPr>
        <p:txBody>
          <a:bodyPr lIns="0" tIns="0" rIns="0" bIns="0" rtlCol="0" anchor="t">
            <a:spAutoFit/>
          </a:bodyPr>
          <a:lstStyle/>
          <a:p>
            <a:pPr marL="0" lvl="1" indent="0" algn="l">
              <a:lnSpc>
                <a:spcPts val="3249"/>
              </a:lnSpc>
              <a:spcBef>
                <a:spcPct val="0"/>
              </a:spcBef>
            </a:pPr>
            <a:r>
              <a:rPr lang="en-US" sz="2499" b="1">
                <a:solidFill>
                  <a:srgbClr val="000000"/>
                </a:solidFill>
                <a:latin typeface="IBM Plex Sans Bold"/>
                <a:ea typeface="IBM Plex Sans Bold"/>
                <a:cs typeface="IBM Plex Sans Bold"/>
                <a:sym typeface="IBM Plex Sans Bold"/>
              </a:rPr>
              <a:t>Unauthorized:</a:t>
            </a:r>
            <a:r>
              <a:rPr lang="en-US" sz="2499">
                <a:solidFill>
                  <a:srgbClr val="000000"/>
                </a:solidFill>
                <a:latin typeface="IBM Plex Sans"/>
                <a:ea typeface="IBM Plex Sans"/>
                <a:cs typeface="IBM Plex Sans"/>
                <a:sym typeface="IBM Plex Sans"/>
              </a:rPr>
              <a:t> Người dùng không được phép thực hiện hành động này.</a:t>
            </a:r>
          </a:p>
        </p:txBody>
      </p:sp>
      <p:pic>
        <p:nvPicPr>
          <p:cNvPr id="39" name="Picture 39"/>
          <p:cNvPicPr>
            <a:picLocks noChangeAspect="1"/>
          </p:cNvPicPr>
          <p:nvPr/>
        </p:nvPicPr>
        <p:blipFill>
          <a:blip r:embed="rId7"/>
          <a:stretch>
            <a:fillRect/>
          </a:stretch>
        </p:blipFill>
        <p:spPr>
          <a:xfrm>
            <a:off x="1289597" y="7358545"/>
            <a:ext cx="1814899" cy="1814899"/>
          </a:xfrm>
          <a:prstGeom prst="rect">
            <a:avLst/>
          </a:prstGeom>
        </p:spPr>
      </p:pic>
      <p:sp>
        <p:nvSpPr>
          <p:cNvPr id="40" name="TextBox 40"/>
          <p:cNvSpPr txBox="1"/>
          <p:nvPr/>
        </p:nvSpPr>
        <p:spPr>
          <a:xfrm>
            <a:off x="1686485" y="5692826"/>
            <a:ext cx="1021124" cy="603229"/>
          </a:xfrm>
          <a:prstGeom prst="rect">
            <a:avLst/>
          </a:prstGeom>
        </p:spPr>
        <p:txBody>
          <a:bodyPr lIns="0" tIns="0" rIns="0" bIns="0" rtlCol="0" anchor="t">
            <a:spAutoFit/>
          </a:bodyPr>
          <a:lstStyle/>
          <a:p>
            <a:pPr marL="0" lvl="1" indent="0" algn="ctr">
              <a:lnSpc>
                <a:spcPts val="4960"/>
              </a:lnSpc>
              <a:spcBef>
                <a:spcPct val="0"/>
              </a:spcBef>
            </a:pPr>
            <a:r>
              <a:rPr lang="en-US" sz="3816">
                <a:solidFill>
                  <a:srgbClr val="000000"/>
                </a:solidFill>
                <a:latin typeface="IBM Plex Sans"/>
                <a:ea typeface="IBM Plex Sans"/>
                <a:cs typeface="IBM Plex Sans"/>
                <a:sym typeface="IBM Plex Sans"/>
              </a:rPr>
              <a:t>400</a:t>
            </a:r>
          </a:p>
        </p:txBody>
      </p:sp>
      <p:sp>
        <p:nvSpPr>
          <p:cNvPr id="41" name="TextBox 41"/>
          <p:cNvSpPr txBox="1"/>
          <p:nvPr/>
        </p:nvSpPr>
        <p:spPr>
          <a:xfrm>
            <a:off x="1686485" y="7950093"/>
            <a:ext cx="1021124" cy="603229"/>
          </a:xfrm>
          <a:prstGeom prst="rect">
            <a:avLst/>
          </a:prstGeom>
        </p:spPr>
        <p:txBody>
          <a:bodyPr lIns="0" tIns="0" rIns="0" bIns="0" rtlCol="0" anchor="t">
            <a:spAutoFit/>
          </a:bodyPr>
          <a:lstStyle/>
          <a:p>
            <a:pPr marL="0" lvl="1" indent="0" algn="ctr">
              <a:lnSpc>
                <a:spcPts val="4960"/>
              </a:lnSpc>
              <a:spcBef>
                <a:spcPct val="0"/>
              </a:spcBef>
            </a:pPr>
            <a:r>
              <a:rPr lang="en-US" sz="3816">
                <a:solidFill>
                  <a:srgbClr val="000000"/>
                </a:solidFill>
                <a:latin typeface="IBM Plex Sans"/>
                <a:ea typeface="IBM Plex Sans"/>
                <a:cs typeface="IBM Plex Sans"/>
                <a:sym typeface="IBM Plex Sans"/>
              </a:rPr>
              <a:t>401</a:t>
            </a:r>
          </a:p>
        </p:txBody>
      </p:sp>
    </p:spTree>
  </p:cSld>
  <p:clrMapOvr>
    <a:masterClrMapping/>
  </p:clrMapOvr>
  <p:transition spd="slow">
    <p:cove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6AFC9A-A7F4-A8EC-A5B7-D38D1BD13EB7}"/>
            </a:ext>
          </a:extLst>
        </p:cNvPr>
        <p:cNvGrpSpPr/>
        <p:nvPr/>
      </p:nvGrpSpPr>
      <p:grpSpPr>
        <a:xfrm>
          <a:off x="0" y="0"/>
          <a:ext cx="0" cy="0"/>
          <a:chOff x="0" y="0"/>
          <a:chExt cx="0" cy="0"/>
        </a:xfrm>
      </p:grpSpPr>
      <p:sp>
        <p:nvSpPr>
          <p:cNvPr id="24" name="Rectangle 23">
            <a:extLst>
              <a:ext uri="{FF2B5EF4-FFF2-40B4-BE49-F238E27FC236}">
                <a16:creationId xmlns:a16="http://schemas.microsoft.com/office/drawing/2014/main" id="{6470981F-6DE0-7DF5-923D-CE0DE9AB7B18}"/>
              </a:ext>
            </a:extLst>
          </p:cNvPr>
          <p:cNvSpPr/>
          <p:nvPr/>
        </p:nvSpPr>
        <p:spPr>
          <a:xfrm>
            <a:off x="6267450" y="1415736"/>
            <a:ext cx="10477500" cy="2813364"/>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grpSp>
        <p:nvGrpSpPr>
          <p:cNvPr id="2" name="Group 2">
            <a:extLst>
              <a:ext uri="{FF2B5EF4-FFF2-40B4-BE49-F238E27FC236}">
                <a16:creationId xmlns:a16="http://schemas.microsoft.com/office/drawing/2014/main" id="{700A1D27-AE73-030C-B811-3B19BF244933}"/>
              </a:ext>
            </a:extLst>
          </p:cNvPr>
          <p:cNvGrpSpPr/>
          <p:nvPr/>
        </p:nvGrpSpPr>
        <p:grpSpPr>
          <a:xfrm>
            <a:off x="-264845" y="9633781"/>
            <a:ext cx="6436524" cy="1006526"/>
            <a:chOff x="0" y="0"/>
            <a:chExt cx="1695216" cy="265093"/>
          </a:xfrm>
        </p:grpSpPr>
        <p:sp>
          <p:nvSpPr>
            <p:cNvPr id="3" name="Freeform 3">
              <a:extLst>
                <a:ext uri="{FF2B5EF4-FFF2-40B4-BE49-F238E27FC236}">
                  <a16:creationId xmlns:a16="http://schemas.microsoft.com/office/drawing/2014/main" id="{E1E5EA8A-F925-215F-DEF8-62BCC1908325}"/>
                </a:ext>
              </a:extLst>
            </p:cNvPr>
            <p:cNvSpPr/>
            <p:nvPr/>
          </p:nvSpPr>
          <p:spPr>
            <a:xfrm>
              <a:off x="0" y="0"/>
              <a:ext cx="1695216" cy="265093"/>
            </a:xfrm>
            <a:custGeom>
              <a:avLst/>
              <a:gdLst/>
              <a:ahLst/>
              <a:cxnLst/>
              <a:rect l="l" t="t" r="r" b="b"/>
              <a:pathLst>
                <a:path w="1695216" h="265093">
                  <a:moveTo>
                    <a:pt x="0" y="0"/>
                  </a:moveTo>
                  <a:lnTo>
                    <a:pt x="1695216" y="0"/>
                  </a:lnTo>
                  <a:lnTo>
                    <a:pt x="1695216" y="265093"/>
                  </a:lnTo>
                  <a:lnTo>
                    <a:pt x="0" y="265093"/>
                  </a:lnTo>
                  <a:close/>
                </a:path>
              </a:pathLst>
            </a:custGeom>
            <a:solidFill>
              <a:srgbClr val="5CC1E6"/>
            </a:solidFill>
          </p:spPr>
        </p:sp>
        <p:sp>
          <p:nvSpPr>
            <p:cNvPr id="4" name="TextBox 4">
              <a:extLst>
                <a:ext uri="{FF2B5EF4-FFF2-40B4-BE49-F238E27FC236}">
                  <a16:creationId xmlns:a16="http://schemas.microsoft.com/office/drawing/2014/main" id="{FE46DC57-A929-46AE-3322-F9915DB0F8D1}"/>
                </a:ext>
              </a:extLst>
            </p:cNvPr>
            <p:cNvSpPr txBox="1"/>
            <p:nvPr/>
          </p:nvSpPr>
          <p:spPr>
            <a:xfrm>
              <a:off x="0" y="-47625"/>
              <a:ext cx="1695216" cy="312718"/>
            </a:xfrm>
            <a:prstGeom prst="rect">
              <a:avLst/>
            </a:prstGeom>
          </p:spPr>
          <p:txBody>
            <a:bodyPr lIns="50800" tIns="50800" rIns="50800" bIns="50800" rtlCol="0" anchor="ctr"/>
            <a:lstStyle/>
            <a:p>
              <a:pPr algn="ctr">
                <a:lnSpc>
                  <a:spcPts val="2659"/>
                </a:lnSpc>
              </a:pPr>
              <a:endParaRPr/>
            </a:p>
          </p:txBody>
        </p:sp>
      </p:grpSp>
      <p:grpSp>
        <p:nvGrpSpPr>
          <p:cNvPr id="5" name="Group 5">
            <a:extLst>
              <a:ext uri="{FF2B5EF4-FFF2-40B4-BE49-F238E27FC236}">
                <a16:creationId xmlns:a16="http://schemas.microsoft.com/office/drawing/2014/main" id="{040414A7-37F9-A410-BB6C-6DBA9F5EF122}"/>
              </a:ext>
            </a:extLst>
          </p:cNvPr>
          <p:cNvGrpSpPr/>
          <p:nvPr/>
        </p:nvGrpSpPr>
        <p:grpSpPr>
          <a:xfrm>
            <a:off x="12116321" y="9633781"/>
            <a:ext cx="6436524" cy="1006526"/>
            <a:chOff x="0" y="0"/>
            <a:chExt cx="1695216" cy="265093"/>
          </a:xfrm>
        </p:grpSpPr>
        <p:sp>
          <p:nvSpPr>
            <p:cNvPr id="6" name="Freeform 6">
              <a:extLst>
                <a:ext uri="{FF2B5EF4-FFF2-40B4-BE49-F238E27FC236}">
                  <a16:creationId xmlns:a16="http://schemas.microsoft.com/office/drawing/2014/main" id="{48E9679E-B81B-4DB8-2608-613F2E16AF5B}"/>
                </a:ext>
              </a:extLst>
            </p:cNvPr>
            <p:cNvSpPr/>
            <p:nvPr/>
          </p:nvSpPr>
          <p:spPr>
            <a:xfrm>
              <a:off x="0" y="0"/>
              <a:ext cx="1695216" cy="265093"/>
            </a:xfrm>
            <a:custGeom>
              <a:avLst/>
              <a:gdLst/>
              <a:ahLst/>
              <a:cxnLst/>
              <a:rect l="l" t="t" r="r" b="b"/>
              <a:pathLst>
                <a:path w="1695216" h="265093">
                  <a:moveTo>
                    <a:pt x="0" y="0"/>
                  </a:moveTo>
                  <a:lnTo>
                    <a:pt x="1695216" y="0"/>
                  </a:lnTo>
                  <a:lnTo>
                    <a:pt x="1695216" y="265093"/>
                  </a:lnTo>
                  <a:lnTo>
                    <a:pt x="0" y="265093"/>
                  </a:lnTo>
                  <a:close/>
                </a:path>
              </a:pathLst>
            </a:custGeom>
            <a:solidFill>
              <a:srgbClr val="034B65"/>
            </a:solidFill>
          </p:spPr>
        </p:sp>
        <p:sp>
          <p:nvSpPr>
            <p:cNvPr id="7" name="TextBox 7">
              <a:extLst>
                <a:ext uri="{FF2B5EF4-FFF2-40B4-BE49-F238E27FC236}">
                  <a16:creationId xmlns:a16="http://schemas.microsoft.com/office/drawing/2014/main" id="{38DDD20F-46FD-D5BF-FE51-8814919BF645}"/>
                </a:ext>
              </a:extLst>
            </p:cNvPr>
            <p:cNvSpPr txBox="1"/>
            <p:nvPr/>
          </p:nvSpPr>
          <p:spPr>
            <a:xfrm>
              <a:off x="0" y="-47625"/>
              <a:ext cx="1695216" cy="312718"/>
            </a:xfrm>
            <a:prstGeom prst="rect">
              <a:avLst/>
            </a:prstGeom>
          </p:spPr>
          <p:txBody>
            <a:bodyPr lIns="50800" tIns="50800" rIns="50800" bIns="50800" rtlCol="0" anchor="ctr"/>
            <a:lstStyle/>
            <a:p>
              <a:pPr algn="ctr">
                <a:lnSpc>
                  <a:spcPts val="2659"/>
                </a:lnSpc>
              </a:pPr>
              <a:endParaRPr/>
            </a:p>
          </p:txBody>
        </p:sp>
      </p:grpSp>
      <p:grpSp>
        <p:nvGrpSpPr>
          <p:cNvPr id="8" name="Group 8">
            <a:extLst>
              <a:ext uri="{FF2B5EF4-FFF2-40B4-BE49-F238E27FC236}">
                <a16:creationId xmlns:a16="http://schemas.microsoft.com/office/drawing/2014/main" id="{E4499793-DEFA-97E7-2F39-CDDE078E01A0}"/>
              </a:ext>
            </a:extLst>
          </p:cNvPr>
          <p:cNvGrpSpPr/>
          <p:nvPr/>
        </p:nvGrpSpPr>
        <p:grpSpPr>
          <a:xfrm>
            <a:off x="6018805" y="9633781"/>
            <a:ext cx="6436524" cy="1006526"/>
            <a:chOff x="0" y="0"/>
            <a:chExt cx="1695216" cy="265093"/>
          </a:xfrm>
        </p:grpSpPr>
        <p:sp>
          <p:nvSpPr>
            <p:cNvPr id="9" name="Freeform 9">
              <a:extLst>
                <a:ext uri="{FF2B5EF4-FFF2-40B4-BE49-F238E27FC236}">
                  <a16:creationId xmlns:a16="http://schemas.microsoft.com/office/drawing/2014/main" id="{D9E601EC-AE0D-9D39-0E31-2699FC9B9C93}"/>
                </a:ext>
              </a:extLst>
            </p:cNvPr>
            <p:cNvSpPr/>
            <p:nvPr/>
          </p:nvSpPr>
          <p:spPr>
            <a:xfrm>
              <a:off x="0" y="0"/>
              <a:ext cx="1695216" cy="265093"/>
            </a:xfrm>
            <a:custGeom>
              <a:avLst/>
              <a:gdLst/>
              <a:ahLst/>
              <a:cxnLst/>
              <a:rect l="l" t="t" r="r" b="b"/>
              <a:pathLst>
                <a:path w="1695216" h="265093">
                  <a:moveTo>
                    <a:pt x="0" y="0"/>
                  </a:moveTo>
                  <a:lnTo>
                    <a:pt x="1695216" y="0"/>
                  </a:lnTo>
                  <a:lnTo>
                    <a:pt x="1695216" y="265093"/>
                  </a:lnTo>
                  <a:lnTo>
                    <a:pt x="0" y="265093"/>
                  </a:lnTo>
                  <a:close/>
                </a:path>
              </a:pathLst>
            </a:custGeom>
            <a:solidFill>
              <a:srgbClr val="167DA2"/>
            </a:solidFill>
          </p:spPr>
        </p:sp>
        <p:sp>
          <p:nvSpPr>
            <p:cNvPr id="10" name="TextBox 10">
              <a:extLst>
                <a:ext uri="{FF2B5EF4-FFF2-40B4-BE49-F238E27FC236}">
                  <a16:creationId xmlns:a16="http://schemas.microsoft.com/office/drawing/2014/main" id="{5BDCFCBC-2C78-B807-2954-4AEBA665CBB7}"/>
                </a:ext>
              </a:extLst>
            </p:cNvPr>
            <p:cNvSpPr txBox="1"/>
            <p:nvPr/>
          </p:nvSpPr>
          <p:spPr>
            <a:xfrm>
              <a:off x="0" y="-47625"/>
              <a:ext cx="1695216" cy="312718"/>
            </a:xfrm>
            <a:prstGeom prst="rect">
              <a:avLst/>
            </a:prstGeom>
          </p:spPr>
          <p:txBody>
            <a:bodyPr lIns="50800" tIns="50800" rIns="50800" bIns="50800" rtlCol="0" anchor="ctr"/>
            <a:lstStyle/>
            <a:p>
              <a:pPr algn="ctr">
                <a:lnSpc>
                  <a:spcPts val="2659"/>
                </a:lnSpc>
              </a:pPr>
              <a:endParaRPr/>
            </a:p>
          </p:txBody>
        </p:sp>
      </p:grpSp>
      <p:sp>
        <p:nvSpPr>
          <p:cNvPr id="11" name="TextBox 11">
            <a:extLst>
              <a:ext uri="{FF2B5EF4-FFF2-40B4-BE49-F238E27FC236}">
                <a16:creationId xmlns:a16="http://schemas.microsoft.com/office/drawing/2014/main" id="{56F4E69B-ECFD-4FF4-FD57-8561E49B76C9}"/>
              </a:ext>
            </a:extLst>
          </p:cNvPr>
          <p:cNvSpPr txBox="1"/>
          <p:nvPr/>
        </p:nvSpPr>
        <p:spPr>
          <a:xfrm>
            <a:off x="990600" y="2474180"/>
            <a:ext cx="7822244" cy="1104900"/>
          </a:xfrm>
          <a:prstGeom prst="rect">
            <a:avLst/>
          </a:prstGeom>
        </p:spPr>
        <p:txBody>
          <a:bodyPr lIns="0" tIns="0" rIns="0" bIns="0" rtlCol="0" anchor="t">
            <a:spAutoFit/>
          </a:bodyPr>
          <a:lstStyle/>
          <a:p>
            <a:pPr marL="0" lvl="0" indent="0" algn="l">
              <a:lnSpc>
                <a:spcPts val="8640"/>
              </a:lnSpc>
              <a:spcBef>
                <a:spcPct val="0"/>
              </a:spcBef>
            </a:pPr>
            <a:r>
              <a:rPr lang="en-US" sz="7200" b="1" dirty="0">
                <a:solidFill>
                  <a:srgbClr val="000000"/>
                </a:solidFill>
                <a:latin typeface="IBM Plex Sans Bold"/>
                <a:ea typeface="IBM Plex Sans Bold"/>
                <a:cs typeface="IBM Plex Sans Bold"/>
                <a:sym typeface="IBM Plex Sans Bold"/>
              </a:rPr>
              <a:t>MINI CHAT</a:t>
            </a:r>
          </a:p>
        </p:txBody>
      </p:sp>
      <p:grpSp>
        <p:nvGrpSpPr>
          <p:cNvPr id="12" name="Group 12">
            <a:extLst>
              <a:ext uri="{FF2B5EF4-FFF2-40B4-BE49-F238E27FC236}">
                <a16:creationId xmlns:a16="http://schemas.microsoft.com/office/drawing/2014/main" id="{45759390-C2F7-364C-7772-921D65C01DF4}"/>
              </a:ext>
            </a:extLst>
          </p:cNvPr>
          <p:cNvGrpSpPr/>
          <p:nvPr/>
        </p:nvGrpSpPr>
        <p:grpSpPr>
          <a:xfrm>
            <a:off x="-268444" y="807933"/>
            <a:ext cx="4151561" cy="847097"/>
            <a:chOff x="0" y="0"/>
            <a:chExt cx="8525058" cy="1739479"/>
          </a:xfrm>
        </p:grpSpPr>
        <p:sp>
          <p:nvSpPr>
            <p:cNvPr id="13" name="Freeform 13">
              <a:extLst>
                <a:ext uri="{FF2B5EF4-FFF2-40B4-BE49-F238E27FC236}">
                  <a16:creationId xmlns:a16="http://schemas.microsoft.com/office/drawing/2014/main" id="{BEA952E1-6AED-61C6-8431-19E483CF9F37}"/>
                </a:ext>
              </a:extLst>
            </p:cNvPr>
            <p:cNvSpPr/>
            <p:nvPr/>
          </p:nvSpPr>
          <p:spPr>
            <a:xfrm>
              <a:off x="0" y="0"/>
              <a:ext cx="8525059" cy="1739479"/>
            </a:xfrm>
            <a:custGeom>
              <a:avLst/>
              <a:gdLst/>
              <a:ahLst/>
              <a:cxnLst/>
              <a:rect l="l" t="t" r="r" b="b"/>
              <a:pathLst>
                <a:path w="8525059" h="1739479">
                  <a:moveTo>
                    <a:pt x="203200" y="0"/>
                  </a:moveTo>
                  <a:lnTo>
                    <a:pt x="8525059" y="0"/>
                  </a:lnTo>
                  <a:lnTo>
                    <a:pt x="8321859" y="1739479"/>
                  </a:lnTo>
                  <a:lnTo>
                    <a:pt x="0" y="1739479"/>
                  </a:lnTo>
                  <a:lnTo>
                    <a:pt x="203200" y="0"/>
                  </a:lnTo>
                  <a:close/>
                </a:path>
              </a:pathLst>
            </a:custGeom>
            <a:solidFill>
              <a:srgbClr val="167DA2"/>
            </a:solidFill>
          </p:spPr>
        </p:sp>
        <p:sp>
          <p:nvSpPr>
            <p:cNvPr id="14" name="TextBox 14">
              <a:extLst>
                <a:ext uri="{FF2B5EF4-FFF2-40B4-BE49-F238E27FC236}">
                  <a16:creationId xmlns:a16="http://schemas.microsoft.com/office/drawing/2014/main" id="{071999CE-1285-E7E1-F157-089D8CD90A16}"/>
                </a:ext>
              </a:extLst>
            </p:cNvPr>
            <p:cNvSpPr txBox="1"/>
            <p:nvPr/>
          </p:nvSpPr>
          <p:spPr>
            <a:xfrm>
              <a:off x="101600" y="-47625"/>
              <a:ext cx="8321858" cy="1787104"/>
            </a:xfrm>
            <a:prstGeom prst="rect">
              <a:avLst/>
            </a:prstGeom>
          </p:spPr>
          <p:txBody>
            <a:bodyPr lIns="50800" tIns="50800" rIns="50800" bIns="50800" rtlCol="0" anchor="ctr"/>
            <a:lstStyle/>
            <a:p>
              <a:pPr algn="ctr">
                <a:lnSpc>
                  <a:spcPts val="2659"/>
                </a:lnSpc>
              </a:pPr>
              <a:endParaRPr/>
            </a:p>
          </p:txBody>
        </p:sp>
      </p:grpSp>
      <p:grpSp>
        <p:nvGrpSpPr>
          <p:cNvPr id="15" name="Group 15">
            <a:extLst>
              <a:ext uri="{FF2B5EF4-FFF2-40B4-BE49-F238E27FC236}">
                <a16:creationId xmlns:a16="http://schemas.microsoft.com/office/drawing/2014/main" id="{E5895310-3004-6413-3DE5-F1BE4FE4D470}"/>
              </a:ext>
            </a:extLst>
          </p:cNvPr>
          <p:cNvGrpSpPr/>
          <p:nvPr/>
        </p:nvGrpSpPr>
        <p:grpSpPr>
          <a:xfrm>
            <a:off x="-598519" y="582158"/>
            <a:ext cx="3854705" cy="847097"/>
            <a:chOff x="0" y="0"/>
            <a:chExt cx="7915478" cy="1739479"/>
          </a:xfrm>
        </p:grpSpPr>
        <p:sp>
          <p:nvSpPr>
            <p:cNvPr id="16" name="Freeform 16">
              <a:extLst>
                <a:ext uri="{FF2B5EF4-FFF2-40B4-BE49-F238E27FC236}">
                  <a16:creationId xmlns:a16="http://schemas.microsoft.com/office/drawing/2014/main" id="{574FE232-8BA4-E2B2-B598-EF202A6D0D5C}"/>
                </a:ext>
              </a:extLst>
            </p:cNvPr>
            <p:cNvSpPr/>
            <p:nvPr/>
          </p:nvSpPr>
          <p:spPr>
            <a:xfrm>
              <a:off x="0" y="0"/>
              <a:ext cx="7915478" cy="1739479"/>
            </a:xfrm>
            <a:custGeom>
              <a:avLst/>
              <a:gdLst/>
              <a:ahLst/>
              <a:cxnLst/>
              <a:rect l="l" t="t" r="r" b="b"/>
              <a:pathLst>
                <a:path w="7915478" h="1739479">
                  <a:moveTo>
                    <a:pt x="203200" y="0"/>
                  </a:moveTo>
                  <a:lnTo>
                    <a:pt x="7915478" y="0"/>
                  </a:lnTo>
                  <a:lnTo>
                    <a:pt x="7712278" y="1739479"/>
                  </a:lnTo>
                  <a:lnTo>
                    <a:pt x="0" y="1739479"/>
                  </a:lnTo>
                  <a:lnTo>
                    <a:pt x="203200" y="0"/>
                  </a:lnTo>
                  <a:close/>
                </a:path>
              </a:pathLst>
            </a:custGeom>
            <a:solidFill>
              <a:srgbClr val="5CC1E6"/>
            </a:solidFill>
          </p:spPr>
        </p:sp>
        <p:sp>
          <p:nvSpPr>
            <p:cNvPr id="17" name="TextBox 17">
              <a:extLst>
                <a:ext uri="{FF2B5EF4-FFF2-40B4-BE49-F238E27FC236}">
                  <a16:creationId xmlns:a16="http://schemas.microsoft.com/office/drawing/2014/main" id="{E5D778F4-46C7-66B0-2748-5547F36B1051}"/>
                </a:ext>
              </a:extLst>
            </p:cNvPr>
            <p:cNvSpPr txBox="1"/>
            <p:nvPr/>
          </p:nvSpPr>
          <p:spPr>
            <a:xfrm>
              <a:off x="101600" y="-47625"/>
              <a:ext cx="7712278" cy="1787104"/>
            </a:xfrm>
            <a:prstGeom prst="rect">
              <a:avLst/>
            </a:prstGeom>
          </p:spPr>
          <p:txBody>
            <a:bodyPr lIns="50800" tIns="50800" rIns="50800" bIns="50800" rtlCol="0" anchor="ctr"/>
            <a:lstStyle/>
            <a:p>
              <a:pPr algn="ctr">
                <a:lnSpc>
                  <a:spcPts val="2659"/>
                </a:lnSpc>
              </a:pPr>
              <a:endParaRPr/>
            </a:p>
          </p:txBody>
        </p:sp>
      </p:grpSp>
      <p:sp>
        <p:nvSpPr>
          <p:cNvPr id="21" name="TextBox 20">
            <a:extLst>
              <a:ext uri="{FF2B5EF4-FFF2-40B4-BE49-F238E27FC236}">
                <a16:creationId xmlns:a16="http://schemas.microsoft.com/office/drawing/2014/main" id="{F933907B-AD1B-3ECE-C165-DA7F841F5778}"/>
              </a:ext>
            </a:extLst>
          </p:cNvPr>
          <p:cNvSpPr txBox="1"/>
          <p:nvPr/>
        </p:nvSpPr>
        <p:spPr>
          <a:xfrm>
            <a:off x="6858000" y="1890996"/>
            <a:ext cx="9579076" cy="2015936"/>
          </a:xfrm>
          <a:prstGeom prst="rect">
            <a:avLst/>
          </a:prstGeom>
          <a:noFill/>
        </p:spPr>
        <p:txBody>
          <a:bodyPr wrap="square">
            <a:spAutoFit/>
          </a:bodyPr>
          <a:lstStyle/>
          <a:p>
            <a:pPr algn="just"/>
            <a:r>
              <a:rPr lang="vi-VN" sz="2500" dirty="0">
                <a:solidFill>
                  <a:schemeClr val="bg1"/>
                </a:solidFill>
                <a:latin typeface="IBM Plex Sans" panose="020B0503050203000203" pitchFamily="34" charset="0"/>
              </a:rPr>
              <a:t>Xây dựng chương trình mini chat với ngôn ngữ java và socket. </a:t>
            </a:r>
            <a:endParaRPr lang="en-US" sz="2500" dirty="0">
              <a:solidFill>
                <a:schemeClr val="bg1"/>
              </a:solidFill>
              <a:latin typeface="IBM Plex Sans" panose="020B0503050203000203" pitchFamily="34" charset="0"/>
            </a:endParaRPr>
          </a:p>
          <a:p>
            <a:pPr algn="just"/>
            <a:r>
              <a:rPr lang="vi-VN" sz="2500" dirty="0">
                <a:solidFill>
                  <a:schemeClr val="bg1"/>
                </a:solidFill>
                <a:latin typeface="IBM Plex Sans" panose="020B0503050203000203" pitchFamily="34" charset="0"/>
              </a:rPr>
              <a:t>Ứng dụng Sử dụng Socket (TCP) để truyền tin nhắn giữa client và server, sử dụng Swing để thiết kế UI trên client, lịch sử tin nhắn được lưu trong file chat_history.txt, </a:t>
            </a:r>
            <a:r>
              <a:rPr lang="en-US" sz="2500" dirty="0">
                <a:solidFill>
                  <a:schemeClr val="bg1"/>
                </a:solidFill>
                <a:latin typeface="IBM Plex Sans" panose="020B0503050203000203" pitchFamily="34" charset="0"/>
              </a:rPr>
              <a:t>ả</a:t>
            </a:r>
            <a:r>
              <a:rPr lang="vi-VN" sz="2500" dirty="0">
                <a:solidFill>
                  <a:schemeClr val="bg1"/>
                </a:solidFill>
                <a:latin typeface="IBM Plex Sans" panose="020B0503050203000203" pitchFamily="34" charset="0"/>
              </a:rPr>
              <a:t>nh gửi được lưu trong thư mục chat_images.</a:t>
            </a:r>
            <a:r>
              <a:rPr lang="en-US" sz="2500" dirty="0">
                <a:solidFill>
                  <a:schemeClr val="bg1"/>
                </a:solidFill>
                <a:latin typeface="IBM Plex Sans" panose="020B0503050203000203" pitchFamily="34" charset="0"/>
              </a:rPr>
              <a:t> </a:t>
            </a:r>
            <a:r>
              <a:rPr lang="vi-VN" sz="2500" dirty="0">
                <a:solidFill>
                  <a:schemeClr val="bg1"/>
                </a:solidFill>
                <a:latin typeface="IBM Plex Sans" panose="020B0503050203000203" pitchFamily="34" charset="0"/>
              </a:rPr>
              <a:t> </a:t>
            </a:r>
          </a:p>
        </p:txBody>
      </p:sp>
      <p:pic>
        <p:nvPicPr>
          <p:cNvPr id="23" name="Picture 22">
            <a:extLst>
              <a:ext uri="{FF2B5EF4-FFF2-40B4-BE49-F238E27FC236}">
                <a16:creationId xmlns:a16="http://schemas.microsoft.com/office/drawing/2014/main" id="{EF7301E5-961B-4599-4F77-4F59E100E442}"/>
              </a:ext>
            </a:extLst>
          </p:cNvPr>
          <p:cNvPicPr>
            <a:picLocks noChangeAspect="1"/>
          </p:cNvPicPr>
          <p:nvPr/>
        </p:nvPicPr>
        <p:blipFill>
          <a:blip r:embed="rId2"/>
          <a:stretch>
            <a:fillRect/>
          </a:stretch>
        </p:blipFill>
        <p:spPr>
          <a:xfrm>
            <a:off x="10744200" y="408574"/>
            <a:ext cx="1524000" cy="1524000"/>
          </a:xfrm>
          <a:prstGeom prst="rect">
            <a:avLst/>
          </a:prstGeom>
        </p:spPr>
      </p:pic>
      <p:grpSp>
        <p:nvGrpSpPr>
          <p:cNvPr id="30" name="Group 29">
            <a:extLst>
              <a:ext uri="{FF2B5EF4-FFF2-40B4-BE49-F238E27FC236}">
                <a16:creationId xmlns:a16="http://schemas.microsoft.com/office/drawing/2014/main" id="{BB46C740-5A6C-0031-17AF-E72A718E2F0F}"/>
              </a:ext>
            </a:extLst>
          </p:cNvPr>
          <p:cNvGrpSpPr/>
          <p:nvPr/>
        </p:nvGrpSpPr>
        <p:grpSpPr>
          <a:xfrm>
            <a:off x="990600" y="4768726"/>
            <a:ext cx="7822244" cy="1194777"/>
            <a:chOff x="1286389" y="5101278"/>
            <a:chExt cx="7822244" cy="1194777"/>
          </a:xfrm>
        </p:grpSpPr>
        <p:grpSp>
          <p:nvGrpSpPr>
            <p:cNvPr id="29" name="Group 28">
              <a:extLst>
                <a:ext uri="{FF2B5EF4-FFF2-40B4-BE49-F238E27FC236}">
                  <a16:creationId xmlns:a16="http://schemas.microsoft.com/office/drawing/2014/main" id="{5433E9CF-3D13-4F29-FD84-0E8180F79C1E}"/>
                </a:ext>
              </a:extLst>
            </p:cNvPr>
            <p:cNvGrpSpPr/>
            <p:nvPr/>
          </p:nvGrpSpPr>
          <p:grpSpPr>
            <a:xfrm>
              <a:off x="1286389" y="5101278"/>
              <a:ext cx="7822244" cy="1194777"/>
              <a:chOff x="1286389" y="5101278"/>
              <a:chExt cx="7822244" cy="1194777"/>
            </a:xfrm>
          </p:grpSpPr>
          <p:sp>
            <p:nvSpPr>
              <p:cNvPr id="42" name="TextBox 41">
                <a:extLst>
                  <a:ext uri="{FF2B5EF4-FFF2-40B4-BE49-F238E27FC236}">
                    <a16:creationId xmlns:a16="http://schemas.microsoft.com/office/drawing/2014/main" id="{88613149-E7C9-EBAC-B2D7-616455512D4D}"/>
                  </a:ext>
                </a:extLst>
              </p:cNvPr>
              <p:cNvSpPr txBox="1"/>
              <p:nvPr/>
            </p:nvSpPr>
            <p:spPr>
              <a:xfrm>
                <a:off x="6400800" y="5600700"/>
                <a:ext cx="184731" cy="369332"/>
              </a:xfrm>
              <a:prstGeom prst="rect">
                <a:avLst/>
              </a:prstGeom>
              <a:noFill/>
            </p:spPr>
            <p:txBody>
              <a:bodyPr wrap="none" rtlCol="0">
                <a:spAutoFit/>
              </a:bodyPr>
              <a:lstStyle/>
              <a:p>
                <a:endParaRPr lang="en-US" dirty="0"/>
              </a:p>
            </p:txBody>
          </p:sp>
          <p:sp>
            <p:nvSpPr>
              <p:cNvPr id="25" name="AutoShape 34">
                <a:extLst>
                  <a:ext uri="{FF2B5EF4-FFF2-40B4-BE49-F238E27FC236}">
                    <a16:creationId xmlns:a16="http://schemas.microsoft.com/office/drawing/2014/main" id="{0DAB336B-D8B7-4F0D-E668-C45EC5DDC47B}"/>
                  </a:ext>
                </a:extLst>
              </p:cNvPr>
              <p:cNvSpPr/>
              <p:nvPr/>
            </p:nvSpPr>
            <p:spPr>
              <a:xfrm>
                <a:off x="1286389" y="5104965"/>
                <a:ext cx="7822244" cy="1187352"/>
              </a:xfrm>
              <a:prstGeom prst="rect">
                <a:avLst/>
              </a:prstGeom>
              <a:solidFill>
                <a:srgbClr val="F4F4F4"/>
              </a:solidFill>
            </p:spPr>
          </p:sp>
          <p:pic>
            <p:nvPicPr>
              <p:cNvPr id="26" name="Picture 35">
                <a:extLst>
                  <a:ext uri="{FF2B5EF4-FFF2-40B4-BE49-F238E27FC236}">
                    <a16:creationId xmlns:a16="http://schemas.microsoft.com/office/drawing/2014/main" id="{D7121370-B9FB-AFE3-285F-B268962DA0B4}"/>
                  </a:ext>
                </a:extLst>
              </p:cNvPr>
              <p:cNvPicPr>
                <a:picLocks noChangeAspect="1"/>
              </p:cNvPicPr>
              <p:nvPr/>
            </p:nvPicPr>
            <p:blipFill>
              <a:blip r:embed="rId3"/>
              <a:stretch>
                <a:fillRect/>
              </a:stretch>
            </p:blipFill>
            <p:spPr>
              <a:xfrm>
                <a:off x="1289597" y="5101278"/>
                <a:ext cx="1194777" cy="1194777"/>
              </a:xfrm>
              <a:prstGeom prst="rect">
                <a:avLst/>
              </a:prstGeom>
            </p:spPr>
          </p:pic>
          <p:sp>
            <p:nvSpPr>
              <p:cNvPr id="27" name="TextBox 37">
                <a:extLst>
                  <a:ext uri="{FF2B5EF4-FFF2-40B4-BE49-F238E27FC236}">
                    <a16:creationId xmlns:a16="http://schemas.microsoft.com/office/drawing/2014/main" id="{6CA2C293-2606-FFA6-FA86-0274E839A356}"/>
                  </a:ext>
                </a:extLst>
              </p:cNvPr>
              <p:cNvSpPr txBox="1"/>
              <p:nvPr/>
            </p:nvSpPr>
            <p:spPr>
              <a:xfrm>
                <a:off x="2484373" y="5473876"/>
                <a:ext cx="6041016" cy="389081"/>
              </a:xfrm>
              <a:prstGeom prst="rect">
                <a:avLst/>
              </a:prstGeom>
            </p:spPr>
            <p:txBody>
              <a:bodyPr wrap="square" lIns="0" tIns="0" rIns="0" bIns="0" rtlCol="0" anchor="t">
                <a:spAutoFit/>
              </a:bodyPr>
              <a:lstStyle/>
              <a:p>
                <a:pPr marL="0" lvl="1" indent="0" algn="l">
                  <a:lnSpc>
                    <a:spcPts val="3249"/>
                  </a:lnSpc>
                  <a:spcBef>
                    <a:spcPct val="0"/>
                  </a:spcBef>
                </a:pPr>
                <a:r>
                  <a:rPr lang="vi-VN" sz="2499" b="1" dirty="0">
                    <a:solidFill>
                      <a:srgbClr val="000000"/>
                    </a:solidFill>
                    <a:latin typeface="IBM Plex Sans Bold"/>
                    <a:ea typeface="IBM Plex Sans Bold"/>
                    <a:cs typeface="IBM Plex Sans Bold"/>
                    <a:sym typeface="IBM Plex Sans Bold"/>
                  </a:rPr>
                  <a:t>Đăng nhập </a:t>
                </a:r>
                <a:r>
                  <a:rPr lang="en-US" sz="2499" b="1" dirty="0" err="1">
                    <a:solidFill>
                      <a:srgbClr val="000000"/>
                    </a:solidFill>
                    <a:latin typeface="IBM Plex Sans Bold"/>
                    <a:ea typeface="IBM Plex Sans Bold"/>
                    <a:cs typeface="IBM Plex Sans Bold"/>
                    <a:sym typeface="IBM Plex Sans Bold"/>
                  </a:rPr>
                  <a:t>nhanh</a:t>
                </a:r>
                <a:r>
                  <a:rPr lang="en-US" sz="2499" b="1" dirty="0">
                    <a:solidFill>
                      <a:srgbClr val="000000"/>
                    </a:solidFill>
                    <a:latin typeface="IBM Plex Sans Bold"/>
                    <a:ea typeface="IBM Plex Sans Bold"/>
                    <a:cs typeface="IBM Plex Sans Bold"/>
                    <a:sym typeface="IBM Plex Sans Bold"/>
                  </a:rPr>
                  <a:t> </a:t>
                </a:r>
                <a:r>
                  <a:rPr lang="en-US" sz="2499" b="1" dirty="0" err="1">
                    <a:solidFill>
                      <a:srgbClr val="000000"/>
                    </a:solidFill>
                    <a:latin typeface="IBM Plex Sans Bold"/>
                    <a:ea typeface="IBM Plex Sans Bold"/>
                    <a:cs typeface="IBM Plex Sans Bold"/>
                    <a:sym typeface="IBM Plex Sans Bold"/>
                  </a:rPr>
                  <a:t>bằng</a:t>
                </a:r>
                <a:r>
                  <a:rPr lang="en-US" sz="2499" b="1" dirty="0">
                    <a:solidFill>
                      <a:srgbClr val="000000"/>
                    </a:solidFill>
                    <a:latin typeface="IBM Plex Sans Bold"/>
                    <a:ea typeface="IBM Plex Sans Bold"/>
                    <a:cs typeface="IBM Plex Sans Bold"/>
                    <a:sym typeface="IBM Plex Sans Bold"/>
                  </a:rPr>
                  <a:t> </a:t>
                </a:r>
                <a:r>
                  <a:rPr lang="en-US" sz="2499" b="1" dirty="0" err="1">
                    <a:solidFill>
                      <a:srgbClr val="000000"/>
                    </a:solidFill>
                    <a:latin typeface="IBM Plex Sans Bold"/>
                    <a:ea typeface="IBM Plex Sans Bold"/>
                    <a:cs typeface="IBM Plex Sans Bold"/>
                    <a:sym typeface="IBM Plex Sans Bold"/>
                  </a:rPr>
                  <a:t>tên</a:t>
                </a:r>
                <a:r>
                  <a:rPr lang="en-US" sz="2499" b="1" dirty="0">
                    <a:solidFill>
                      <a:srgbClr val="000000"/>
                    </a:solidFill>
                    <a:latin typeface="IBM Plex Sans Bold"/>
                    <a:ea typeface="IBM Plex Sans Bold"/>
                    <a:cs typeface="IBM Plex Sans Bold"/>
                    <a:sym typeface="IBM Plex Sans Bold"/>
                  </a:rPr>
                  <a:t> </a:t>
                </a:r>
                <a:r>
                  <a:rPr lang="en-US" sz="2499" b="1" dirty="0" err="1">
                    <a:solidFill>
                      <a:srgbClr val="000000"/>
                    </a:solidFill>
                    <a:latin typeface="IBM Plex Sans Bold"/>
                    <a:ea typeface="IBM Plex Sans Bold"/>
                    <a:cs typeface="IBM Plex Sans Bold"/>
                    <a:sym typeface="IBM Plex Sans Bold"/>
                  </a:rPr>
                  <a:t>người</a:t>
                </a:r>
                <a:r>
                  <a:rPr lang="en-US" sz="2499" b="1" dirty="0">
                    <a:solidFill>
                      <a:srgbClr val="000000"/>
                    </a:solidFill>
                    <a:latin typeface="IBM Plex Sans Bold"/>
                    <a:ea typeface="IBM Plex Sans Bold"/>
                    <a:cs typeface="IBM Plex Sans Bold"/>
                    <a:sym typeface="IBM Plex Sans Bold"/>
                  </a:rPr>
                  <a:t> </a:t>
                </a:r>
                <a:r>
                  <a:rPr lang="en-US" sz="2499" b="1" dirty="0" err="1">
                    <a:solidFill>
                      <a:srgbClr val="000000"/>
                    </a:solidFill>
                    <a:latin typeface="IBM Plex Sans Bold"/>
                    <a:ea typeface="IBM Plex Sans Bold"/>
                    <a:cs typeface="IBM Plex Sans Bold"/>
                    <a:sym typeface="IBM Plex Sans Bold"/>
                  </a:rPr>
                  <a:t>dùng</a:t>
                </a:r>
                <a:endParaRPr lang="en-US" sz="2499" dirty="0">
                  <a:solidFill>
                    <a:srgbClr val="000000"/>
                  </a:solidFill>
                  <a:latin typeface="IBM Plex Sans"/>
                  <a:ea typeface="IBM Plex Sans"/>
                  <a:cs typeface="IBM Plex Sans"/>
                  <a:sym typeface="IBM Plex Sans"/>
                </a:endParaRPr>
              </a:p>
            </p:txBody>
          </p:sp>
        </p:grpSp>
        <p:sp>
          <p:nvSpPr>
            <p:cNvPr id="28" name="TextBox 40">
              <a:extLst>
                <a:ext uri="{FF2B5EF4-FFF2-40B4-BE49-F238E27FC236}">
                  <a16:creationId xmlns:a16="http://schemas.microsoft.com/office/drawing/2014/main" id="{223C3D45-FD2E-5617-CF84-F2BEA073BD33}"/>
                </a:ext>
              </a:extLst>
            </p:cNvPr>
            <p:cNvSpPr txBox="1"/>
            <p:nvPr/>
          </p:nvSpPr>
          <p:spPr>
            <a:xfrm>
              <a:off x="1376423" y="5366803"/>
              <a:ext cx="1021124" cy="603229"/>
            </a:xfrm>
            <a:prstGeom prst="rect">
              <a:avLst/>
            </a:prstGeom>
          </p:spPr>
          <p:txBody>
            <a:bodyPr lIns="0" tIns="0" rIns="0" bIns="0" rtlCol="0" anchor="t">
              <a:spAutoFit/>
            </a:bodyPr>
            <a:lstStyle/>
            <a:p>
              <a:pPr marL="0" lvl="1" indent="0" algn="ctr">
                <a:lnSpc>
                  <a:spcPts val="4960"/>
                </a:lnSpc>
                <a:spcBef>
                  <a:spcPct val="0"/>
                </a:spcBef>
              </a:pPr>
              <a:r>
                <a:rPr lang="en-US" sz="3816" b="1" dirty="0">
                  <a:solidFill>
                    <a:srgbClr val="000000"/>
                  </a:solidFill>
                  <a:latin typeface="IBM Plex Sans"/>
                  <a:ea typeface="IBM Plex Sans"/>
                  <a:cs typeface="IBM Plex Sans"/>
                  <a:sym typeface="IBM Plex Sans"/>
                </a:rPr>
                <a:t>1</a:t>
              </a:r>
            </a:p>
          </p:txBody>
        </p:sp>
      </p:grpSp>
      <p:grpSp>
        <p:nvGrpSpPr>
          <p:cNvPr id="31" name="Group 30">
            <a:extLst>
              <a:ext uri="{FF2B5EF4-FFF2-40B4-BE49-F238E27FC236}">
                <a16:creationId xmlns:a16="http://schemas.microsoft.com/office/drawing/2014/main" id="{EFE8F7C5-D6AE-0388-B41A-558DFACD0E7E}"/>
              </a:ext>
            </a:extLst>
          </p:cNvPr>
          <p:cNvGrpSpPr/>
          <p:nvPr/>
        </p:nvGrpSpPr>
        <p:grpSpPr>
          <a:xfrm>
            <a:off x="990600" y="6289356"/>
            <a:ext cx="7822244" cy="1194777"/>
            <a:chOff x="1286389" y="5101278"/>
            <a:chExt cx="7822244" cy="1194777"/>
          </a:xfrm>
        </p:grpSpPr>
        <p:grpSp>
          <p:nvGrpSpPr>
            <p:cNvPr id="32" name="Group 31">
              <a:extLst>
                <a:ext uri="{FF2B5EF4-FFF2-40B4-BE49-F238E27FC236}">
                  <a16:creationId xmlns:a16="http://schemas.microsoft.com/office/drawing/2014/main" id="{6258B0F2-0F34-23AB-14DB-C9E3A72DFEB8}"/>
                </a:ext>
              </a:extLst>
            </p:cNvPr>
            <p:cNvGrpSpPr/>
            <p:nvPr/>
          </p:nvGrpSpPr>
          <p:grpSpPr>
            <a:xfrm>
              <a:off x="1286389" y="5101278"/>
              <a:ext cx="7822244" cy="1194777"/>
              <a:chOff x="1286389" y="5101278"/>
              <a:chExt cx="7822244" cy="1194777"/>
            </a:xfrm>
          </p:grpSpPr>
          <p:sp>
            <p:nvSpPr>
              <p:cNvPr id="34" name="TextBox 33">
                <a:extLst>
                  <a:ext uri="{FF2B5EF4-FFF2-40B4-BE49-F238E27FC236}">
                    <a16:creationId xmlns:a16="http://schemas.microsoft.com/office/drawing/2014/main" id="{01EDC171-6791-1F28-C8CE-7B6F30530DFF}"/>
                  </a:ext>
                </a:extLst>
              </p:cNvPr>
              <p:cNvSpPr txBox="1"/>
              <p:nvPr/>
            </p:nvSpPr>
            <p:spPr>
              <a:xfrm>
                <a:off x="6400800" y="5600700"/>
                <a:ext cx="184731" cy="369332"/>
              </a:xfrm>
              <a:prstGeom prst="rect">
                <a:avLst/>
              </a:prstGeom>
              <a:noFill/>
            </p:spPr>
            <p:txBody>
              <a:bodyPr wrap="none" rtlCol="0">
                <a:spAutoFit/>
              </a:bodyPr>
              <a:lstStyle/>
              <a:p>
                <a:endParaRPr lang="en-US" dirty="0"/>
              </a:p>
            </p:txBody>
          </p:sp>
          <p:sp>
            <p:nvSpPr>
              <p:cNvPr id="35" name="AutoShape 34">
                <a:extLst>
                  <a:ext uri="{FF2B5EF4-FFF2-40B4-BE49-F238E27FC236}">
                    <a16:creationId xmlns:a16="http://schemas.microsoft.com/office/drawing/2014/main" id="{55BF4113-F097-0F1D-F88E-FA87AEBCC62B}"/>
                  </a:ext>
                </a:extLst>
              </p:cNvPr>
              <p:cNvSpPr/>
              <p:nvPr/>
            </p:nvSpPr>
            <p:spPr>
              <a:xfrm>
                <a:off x="1286389" y="5104965"/>
                <a:ext cx="7822244" cy="1187352"/>
              </a:xfrm>
              <a:prstGeom prst="rect">
                <a:avLst/>
              </a:prstGeom>
              <a:solidFill>
                <a:srgbClr val="F4F4F4"/>
              </a:solidFill>
            </p:spPr>
          </p:sp>
          <p:pic>
            <p:nvPicPr>
              <p:cNvPr id="36" name="Picture 35">
                <a:extLst>
                  <a:ext uri="{FF2B5EF4-FFF2-40B4-BE49-F238E27FC236}">
                    <a16:creationId xmlns:a16="http://schemas.microsoft.com/office/drawing/2014/main" id="{B769AC54-2520-5CE5-22B9-1EB3A528EEDB}"/>
                  </a:ext>
                </a:extLst>
              </p:cNvPr>
              <p:cNvPicPr>
                <a:picLocks noChangeAspect="1"/>
              </p:cNvPicPr>
              <p:nvPr/>
            </p:nvPicPr>
            <p:blipFill>
              <a:blip r:embed="rId3"/>
              <a:stretch>
                <a:fillRect/>
              </a:stretch>
            </p:blipFill>
            <p:spPr>
              <a:xfrm>
                <a:off x="1289597" y="5101278"/>
                <a:ext cx="1194777" cy="1194777"/>
              </a:xfrm>
              <a:prstGeom prst="rect">
                <a:avLst/>
              </a:prstGeom>
            </p:spPr>
          </p:pic>
          <p:sp>
            <p:nvSpPr>
              <p:cNvPr id="37" name="TextBox 37">
                <a:extLst>
                  <a:ext uri="{FF2B5EF4-FFF2-40B4-BE49-F238E27FC236}">
                    <a16:creationId xmlns:a16="http://schemas.microsoft.com/office/drawing/2014/main" id="{AC0497B3-29D2-5E6C-8111-867B7436F90B}"/>
                  </a:ext>
                </a:extLst>
              </p:cNvPr>
              <p:cNvSpPr txBox="1"/>
              <p:nvPr/>
            </p:nvSpPr>
            <p:spPr>
              <a:xfrm>
                <a:off x="2484373" y="5473876"/>
                <a:ext cx="6345816" cy="389081"/>
              </a:xfrm>
              <a:prstGeom prst="rect">
                <a:avLst/>
              </a:prstGeom>
            </p:spPr>
            <p:txBody>
              <a:bodyPr wrap="square" lIns="0" tIns="0" rIns="0" bIns="0" rtlCol="0" anchor="t">
                <a:spAutoFit/>
              </a:bodyPr>
              <a:lstStyle/>
              <a:p>
                <a:pPr marL="0" lvl="1" indent="0" algn="l">
                  <a:lnSpc>
                    <a:spcPts val="3249"/>
                  </a:lnSpc>
                  <a:spcBef>
                    <a:spcPct val="0"/>
                  </a:spcBef>
                </a:pPr>
                <a:r>
                  <a:rPr lang="vi-VN" sz="2499" b="1" dirty="0">
                    <a:solidFill>
                      <a:srgbClr val="000000"/>
                    </a:solidFill>
                    <a:latin typeface="IBM Plex Sans Bold"/>
                    <a:ea typeface="IBM Plex Sans Bold"/>
                    <a:cs typeface="IBM Plex Sans Bold"/>
                    <a:sym typeface="IBM Plex Sans Bold"/>
                  </a:rPr>
                  <a:t>Chat trong phòng Global</a:t>
                </a:r>
                <a:r>
                  <a:rPr lang="en-US" sz="2499" b="1" dirty="0">
                    <a:solidFill>
                      <a:srgbClr val="000000"/>
                    </a:solidFill>
                    <a:latin typeface="IBM Plex Sans Bold"/>
                    <a:ea typeface="IBM Plex Sans Bold"/>
                    <a:cs typeface="IBM Plex Sans Bold"/>
                    <a:sym typeface="IBM Plex Sans Bold"/>
                  </a:rPr>
                  <a:t>/Chat </a:t>
                </a:r>
                <a:r>
                  <a:rPr lang="en-US" sz="2499" b="1" dirty="0" err="1">
                    <a:solidFill>
                      <a:srgbClr val="000000"/>
                    </a:solidFill>
                    <a:latin typeface="IBM Plex Sans Bold"/>
                    <a:ea typeface="IBM Plex Sans Bold"/>
                    <a:cs typeface="IBM Plex Sans Bold"/>
                    <a:sym typeface="IBM Plex Sans Bold"/>
                  </a:rPr>
                  <a:t>cá</a:t>
                </a:r>
                <a:r>
                  <a:rPr lang="en-US" sz="2499" b="1" dirty="0">
                    <a:solidFill>
                      <a:srgbClr val="000000"/>
                    </a:solidFill>
                    <a:latin typeface="IBM Plex Sans Bold"/>
                    <a:ea typeface="IBM Plex Sans Bold"/>
                    <a:cs typeface="IBM Plex Sans Bold"/>
                    <a:sym typeface="IBM Plex Sans Bold"/>
                  </a:rPr>
                  <a:t> </a:t>
                </a:r>
                <a:r>
                  <a:rPr lang="en-US" sz="2499" b="1" dirty="0" err="1">
                    <a:solidFill>
                      <a:srgbClr val="000000"/>
                    </a:solidFill>
                    <a:latin typeface="IBM Plex Sans Bold"/>
                    <a:ea typeface="IBM Plex Sans Bold"/>
                    <a:cs typeface="IBM Plex Sans Bold"/>
                    <a:sym typeface="IBM Plex Sans Bold"/>
                  </a:rPr>
                  <a:t>nhân</a:t>
                </a:r>
                <a:r>
                  <a:rPr lang="en-US" sz="2499" b="1" dirty="0">
                    <a:solidFill>
                      <a:srgbClr val="000000"/>
                    </a:solidFill>
                    <a:latin typeface="IBM Plex Sans Bold"/>
                    <a:ea typeface="IBM Plex Sans Bold"/>
                    <a:cs typeface="IBM Plex Sans Bold"/>
                    <a:sym typeface="IBM Plex Sans Bold"/>
                  </a:rPr>
                  <a:t> </a:t>
                </a:r>
                <a:endParaRPr lang="en-US" sz="2499" dirty="0">
                  <a:solidFill>
                    <a:srgbClr val="000000"/>
                  </a:solidFill>
                  <a:latin typeface="IBM Plex Sans"/>
                  <a:ea typeface="IBM Plex Sans"/>
                  <a:cs typeface="IBM Plex Sans"/>
                  <a:sym typeface="IBM Plex Sans"/>
                </a:endParaRPr>
              </a:p>
            </p:txBody>
          </p:sp>
        </p:grpSp>
        <p:sp>
          <p:nvSpPr>
            <p:cNvPr id="33" name="TextBox 40">
              <a:extLst>
                <a:ext uri="{FF2B5EF4-FFF2-40B4-BE49-F238E27FC236}">
                  <a16:creationId xmlns:a16="http://schemas.microsoft.com/office/drawing/2014/main" id="{E68537CD-25D7-F3F5-1291-6169AA491128}"/>
                </a:ext>
              </a:extLst>
            </p:cNvPr>
            <p:cNvSpPr txBox="1"/>
            <p:nvPr/>
          </p:nvSpPr>
          <p:spPr>
            <a:xfrm>
              <a:off x="1376423" y="5366803"/>
              <a:ext cx="1021124" cy="603229"/>
            </a:xfrm>
            <a:prstGeom prst="rect">
              <a:avLst/>
            </a:prstGeom>
          </p:spPr>
          <p:txBody>
            <a:bodyPr lIns="0" tIns="0" rIns="0" bIns="0" rtlCol="0" anchor="t">
              <a:spAutoFit/>
            </a:bodyPr>
            <a:lstStyle/>
            <a:p>
              <a:pPr marL="0" lvl="1" indent="0" algn="ctr">
                <a:lnSpc>
                  <a:spcPts val="4960"/>
                </a:lnSpc>
                <a:spcBef>
                  <a:spcPct val="0"/>
                </a:spcBef>
              </a:pPr>
              <a:r>
                <a:rPr lang="en-US" sz="3816" b="1" dirty="0">
                  <a:solidFill>
                    <a:srgbClr val="000000"/>
                  </a:solidFill>
                  <a:latin typeface="IBM Plex Sans"/>
                  <a:ea typeface="IBM Plex Sans"/>
                  <a:cs typeface="IBM Plex Sans"/>
                  <a:sym typeface="IBM Plex Sans"/>
                </a:rPr>
                <a:t>2</a:t>
              </a:r>
            </a:p>
          </p:txBody>
        </p:sp>
      </p:grpSp>
      <p:grpSp>
        <p:nvGrpSpPr>
          <p:cNvPr id="38" name="Group 37">
            <a:extLst>
              <a:ext uri="{FF2B5EF4-FFF2-40B4-BE49-F238E27FC236}">
                <a16:creationId xmlns:a16="http://schemas.microsoft.com/office/drawing/2014/main" id="{67FA35B6-F394-3B8B-2AD5-A481A48C16D6}"/>
              </a:ext>
            </a:extLst>
          </p:cNvPr>
          <p:cNvGrpSpPr/>
          <p:nvPr/>
        </p:nvGrpSpPr>
        <p:grpSpPr>
          <a:xfrm>
            <a:off x="1080634" y="7838012"/>
            <a:ext cx="7732210" cy="1194777"/>
            <a:chOff x="1286389" y="5101278"/>
            <a:chExt cx="7732210" cy="1194777"/>
          </a:xfrm>
        </p:grpSpPr>
        <p:grpSp>
          <p:nvGrpSpPr>
            <p:cNvPr id="39" name="Group 38">
              <a:extLst>
                <a:ext uri="{FF2B5EF4-FFF2-40B4-BE49-F238E27FC236}">
                  <a16:creationId xmlns:a16="http://schemas.microsoft.com/office/drawing/2014/main" id="{07B64EF0-2CDD-7C27-555F-63A9275FF51A}"/>
                </a:ext>
              </a:extLst>
            </p:cNvPr>
            <p:cNvGrpSpPr/>
            <p:nvPr/>
          </p:nvGrpSpPr>
          <p:grpSpPr>
            <a:xfrm>
              <a:off x="1286389" y="5101278"/>
              <a:ext cx="7732210" cy="1194777"/>
              <a:chOff x="1286389" y="5101278"/>
              <a:chExt cx="7732210" cy="1194777"/>
            </a:xfrm>
          </p:grpSpPr>
          <p:sp>
            <p:nvSpPr>
              <p:cNvPr id="41" name="TextBox 40">
                <a:extLst>
                  <a:ext uri="{FF2B5EF4-FFF2-40B4-BE49-F238E27FC236}">
                    <a16:creationId xmlns:a16="http://schemas.microsoft.com/office/drawing/2014/main" id="{B48E8D5F-9D44-0D84-BB7D-D4DE2C63CE0F}"/>
                  </a:ext>
                </a:extLst>
              </p:cNvPr>
              <p:cNvSpPr txBox="1"/>
              <p:nvPr/>
            </p:nvSpPr>
            <p:spPr>
              <a:xfrm>
                <a:off x="6400800" y="5600700"/>
                <a:ext cx="184731" cy="369332"/>
              </a:xfrm>
              <a:prstGeom prst="rect">
                <a:avLst/>
              </a:prstGeom>
              <a:noFill/>
            </p:spPr>
            <p:txBody>
              <a:bodyPr wrap="none" rtlCol="0">
                <a:spAutoFit/>
              </a:bodyPr>
              <a:lstStyle/>
              <a:p>
                <a:endParaRPr lang="en-US" dirty="0"/>
              </a:p>
            </p:txBody>
          </p:sp>
          <p:sp>
            <p:nvSpPr>
              <p:cNvPr id="43" name="AutoShape 34">
                <a:extLst>
                  <a:ext uri="{FF2B5EF4-FFF2-40B4-BE49-F238E27FC236}">
                    <a16:creationId xmlns:a16="http://schemas.microsoft.com/office/drawing/2014/main" id="{BC60445B-8C70-9056-EB7D-0CABC3905630}"/>
                  </a:ext>
                </a:extLst>
              </p:cNvPr>
              <p:cNvSpPr/>
              <p:nvPr/>
            </p:nvSpPr>
            <p:spPr>
              <a:xfrm>
                <a:off x="1286389" y="5104965"/>
                <a:ext cx="7732210" cy="1187352"/>
              </a:xfrm>
              <a:prstGeom prst="rect">
                <a:avLst/>
              </a:prstGeom>
              <a:solidFill>
                <a:srgbClr val="F4F4F4"/>
              </a:solidFill>
            </p:spPr>
          </p:sp>
          <p:pic>
            <p:nvPicPr>
              <p:cNvPr id="44" name="Picture 43">
                <a:extLst>
                  <a:ext uri="{FF2B5EF4-FFF2-40B4-BE49-F238E27FC236}">
                    <a16:creationId xmlns:a16="http://schemas.microsoft.com/office/drawing/2014/main" id="{686A3478-B05F-3178-133C-0ACDD199ECBE}"/>
                  </a:ext>
                </a:extLst>
              </p:cNvPr>
              <p:cNvPicPr>
                <a:picLocks noChangeAspect="1"/>
              </p:cNvPicPr>
              <p:nvPr/>
            </p:nvPicPr>
            <p:blipFill>
              <a:blip r:embed="rId3"/>
              <a:stretch>
                <a:fillRect/>
              </a:stretch>
            </p:blipFill>
            <p:spPr>
              <a:xfrm>
                <a:off x="1289597" y="5101278"/>
                <a:ext cx="1194777" cy="1194777"/>
              </a:xfrm>
              <a:prstGeom prst="rect">
                <a:avLst/>
              </a:prstGeom>
            </p:spPr>
          </p:pic>
          <p:sp>
            <p:nvSpPr>
              <p:cNvPr id="45" name="TextBox 37">
                <a:extLst>
                  <a:ext uri="{FF2B5EF4-FFF2-40B4-BE49-F238E27FC236}">
                    <a16:creationId xmlns:a16="http://schemas.microsoft.com/office/drawing/2014/main" id="{5A73589B-70D3-DDB2-63D8-8FEFD97A599F}"/>
                  </a:ext>
                </a:extLst>
              </p:cNvPr>
              <p:cNvSpPr txBox="1"/>
              <p:nvPr/>
            </p:nvSpPr>
            <p:spPr>
              <a:xfrm>
                <a:off x="2484373" y="5473876"/>
                <a:ext cx="5696578" cy="389081"/>
              </a:xfrm>
              <a:prstGeom prst="rect">
                <a:avLst/>
              </a:prstGeom>
            </p:spPr>
            <p:txBody>
              <a:bodyPr lIns="0" tIns="0" rIns="0" bIns="0" rtlCol="0" anchor="t">
                <a:spAutoFit/>
              </a:bodyPr>
              <a:lstStyle/>
              <a:p>
                <a:pPr marL="0" lvl="1" indent="0" algn="l">
                  <a:lnSpc>
                    <a:spcPts val="3249"/>
                  </a:lnSpc>
                  <a:spcBef>
                    <a:spcPct val="0"/>
                  </a:spcBef>
                </a:pPr>
                <a:r>
                  <a:rPr lang="vi-VN" sz="2499" b="1" dirty="0">
                    <a:solidFill>
                      <a:srgbClr val="000000"/>
                    </a:solidFill>
                    <a:latin typeface="IBM Plex Sans Bold"/>
                    <a:ea typeface="IBM Plex Sans Bold"/>
                    <a:cs typeface="IBM Plex Sans Bold"/>
                    <a:sym typeface="IBM Plex Sans Bold"/>
                  </a:rPr>
                  <a:t>Hiển thị danh sách người dùng online</a:t>
                </a:r>
                <a:endParaRPr lang="en-US" sz="2499" dirty="0">
                  <a:solidFill>
                    <a:srgbClr val="000000"/>
                  </a:solidFill>
                  <a:latin typeface="IBM Plex Sans"/>
                  <a:ea typeface="IBM Plex Sans"/>
                  <a:cs typeface="IBM Plex Sans"/>
                  <a:sym typeface="IBM Plex Sans"/>
                </a:endParaRPr>
              </a:p>
            </p:txBody>
          </p:sp>
        </p:grpSp>
        <p:sp>
          <p:nvSpPr>
            <p:cNvPr id="40" name="TextBox 40">
              <a:extLst>
                <a:ext uri="{FF2B5EF4-FFF2-40B4-BE49-F238E27FC236}">
                  <a16:creationId xmlns:a16="http://schemas.microsoft.com/office/drawing/2014/main" id="{CAB0BC42-D542-026D-9729-3EE8096B88BC}"/>
                </a:ext>
              </a:extLst>
            </p:cNvPr>
            <p:cNvSpPr txBox="1"/>
            <p:nvPr/>
          </p:nvSpPr>
          <p:spPr>
            <a:xfrm>
              <a:off x="1376423" y="5366803"/>
              <a:ext cx="1021124" cy="603229"/>
            </a:xfrm>
            <a:prstGeom prst="rect">
              <a:avLst/>
            </a:prstGeom>
          </p:spPr>
          <p:txBody>
            <a:bodyPr lIns="0" tIns="0" rIns="0" bIns="0" rtlCol="0" anchor="t">
              <a:spAutoFit/>
            </a:bodyPr>
            <a:lstStyle/>
            <a:p>
              <a:pPr marL="0" lvl="1" indent="0" algn="ctr">
                <a:lnSpc>
                  <a:spcPts val="4960"/>
                </a:lnSpc>
                <a:spcBef>
                  <a:spcPct val="0"/>
                </a:spcBef>
              </a:pPr>
              <a:r>
                <a:rPr lang="en-US" sz="3816" b="1" dirty="0">
                  <a:solidFill>
                    <a:srgbClr val="000000"/>
                  </a:solidFill>
                  <a:latin typeface="IBM Plex Sans"/>
                  <a:ea typeface="IBM Plex Sans"/>
                  <a:cs typeface="IBM Plex Sans"/>
                  <a:sym typeface="IBM Plex Sans"/>
                </a:rPr>
                <a:t>3</a:t>
              </a:r>
            </a:p>
          </p:txBody>
        </p:sp>
      </p:grpSp>
      <p:grpSp>
        <p:nvGrpSpPr>
          <p:cNvPr id="46" name="Group 45">
            <a:extLst>
              <a:ext uri="{FF2B5EF4-FFF2-40B4-BE49-F238E27FC236}">
                <a16:creationId xmlns:a16="http://schemas.microsoft.com/office/drawing/2014/main" id="{6BBE47C8-90AC-9531-40C8-D38A16920A77}"/>
              </a:ext>
            </a:extLst>
          </p:cNvPr>
          <p:cNvGrpSpPr/>
          <p:nvPr/>
        </p:nvGrpSpPr>
        <p:grpSpPr>
          <a:xfrm>
            <a:off x="9281989" y="4768726"/>
            <a:ext cx="7767761" cy="1194777"/>
            <a:chOff x="1286389" y="5101278"/>
            <a:chExt cx="7767761" cy="1194777"/>
          </a:xfrm>
        </p:grpSpPr>
        <p:grpSp>
          <p:nvGrpSpPr>
            <p:cNvPr id="47" name="Group 46">
              <a:extLst>
                <a:ext uri="{FF2B5EF4-FFF2-40B4-BE49-F238E27FC236}">
                  <a16:creationId xmlns:a16="http://schemas.microsoft.com/office/drawing/2014/main" id="{4A804B3F-6BD3-21CF-A4D1-B8C75C62669A}"/>
                </a:ext>
              </a:extLst>
            </p:cNvPr>
            <p:cNvGrpSpPr/>
            <p:nvPr/>
          </p:nvGrpSpPr>
          <p:grpSpPr>
            <a:xfrm>
              <a:off x="1286389" y="5101278"/>
              <a:ext cx="7767761" cy="1194777"/>
              <a:chOff x="1286389" y="5101278"/>
              <a:chExt cx="7767761" cy="1194777"/>
            </a:xfrm>
          </p:grpSpPr>
          <p:sp>
            <p:nvSpPr>
              <p:cNvPr id="49" name="TextBox 48">
                <a:extLst>
                  <a:ext uri="{FF2B5EF4-FFF2-40B4-BE49-F238E27FC236}">
                    <a16:creationId xmlns:a16="http://schemas.microsoft.com/office/drawing/2014/main" id="{D144750B-CE48-8344-3DD2-FB16709F28C5}"/>
                  </a:ext>
                </a:extLst>
              </p:cNvPr>
              <p:cNvSpPr txBox="1"/>
              <p:nvPr/>
            </p:nvSpPr>
            <p:spPr>
              <a:xfrm>
                <a:off x="6400800" y="5600700"/>
                <a:ext cx="184731" cy="369332"/>
              </a:xfrm>
              <a:prstGeom prst="rect">
                <a:avLst/>
              </a:prstGeom>
              <a:noFill/>
            </p:spPr>
            <p:txBody>
              <a:bodyPr wrap="none" rtlCol="0">
                <a:spAutoFit/>
              </a:bodyPr>
              <a:lstStyle/>
              <a:p>
                <a:endParaRPr lang="en-US" dirty="0"/>
              </a:p>
            </p:txBody>
          </p:sp>
          <p:sp>
            <p:nvSpPr>
              <p:cNvPr id="50" name="AutoShape 34">
                <a:extLst>
                  <a:ext uri="{FF2B5EF4-FFF2-40B4-BE49-F238E27FC236}">
                    <a16:creationId xmlns:a16="http://schemas.microsoft.com/office/drawing/2014/main" id="{99A3F220-BCE3-368E-940A-0F4FEEC4A2C7}"/>
                  </a:ext>
                </a:extLst>
              </p:cNvPr>
              <p:cNvSpPr/>
              <p:nvPr/>
            </p:nvSpPr>
            <p:spPr>
              <a:xfrm>
                <a:off x="1286389" y="5104965"/>
                <a:ext cx="7767761" cy="1187352"/>
              </a:xfrm>
              <a:prstGeom prst="rect">
                <a:avLst/>
              </a:prstGeom>
              <a:solidFill>
                <a:srgbClr val="F4F4F4"/>
              </a:solidFill>
            </p:spPr>
          </p:sp>
          <p:pic>
            <p:nvPicPr>
              <p:cNvPr id="51" name="Picture 50">
                <a:extLst>
                  <a:ext uri="{FF2B5EF4-FFF2-40B4-BE49-F238E27FC236}">
                    <a16:creationId xmlns:a16="http://schemas.microsoft.com/office/drawing/2014/main" id="{3573015E-86F7-1EF7-643C-5974B125BC4D}"/>
                  </a:ext>
                </a:extLst>
              </p:cNvPr>
              <p:cNvPicPr>
                <a:picLocks noChangeAspect="1"/>
              </p:cNvPicPr>
              <p:nvPr/>
            </p:nvPicPr>
            <p:blipFill>
              <a:blip r:embed="rId3"/>
              <a:stretch>
                <a:fillRect/>
              </a:stretch>
            </p:blipFill>
            <p:spPr>
              <a:xfrm>
                <a:off x="1289597" y="5101278"/>
                <a:ext cx="1194777" cy="1194777"/>
              </a:xfrm>
              <a:prstGeom prst="rect">
                <a:avLst/>
              </a:prstGeom>
            </p:spPr>
          </p:pic>
          <p:sp>
            <p:nvSpPr>
              <p:cNvPr id="52" name="TextBox 37">
                <a:extLst>
                  <a:ext uri="{FF2B5EF4-FFF2-40B4-BE49-F238E27FC236}">
                    <a16:creationId xmlns:a16="http://schemas.microsoft.com/office/drawing/2014/main" id="{09E974D4-753B-5571-CF37-800FD6681CCA}"/>
                  </a:ext>
                </a:extLst>
              </p:cNvPr>
              <p:cNvSpPr txBox="1"/>
              <p:nvPr/>
            </p:nvSpPr>
            <p:spPr>
              <a:xfrm>
                <a:off x="2484373" y="5473876"/>
                <a:ext cx="5696578" cy="389081"/>
              </a:xfrm>
              <a:prstGeom prst="rect">
                <a:avLst/>
              </a:prstGeom>
            </p:spPr>
            <p:txBody>
              <a:bodyPr lIns="0" tIns="0" rIns="0" bIns="0" rtlCol="0" anchor="t">
                <a:spAutoFit/>
              </a:bodyPr>
              <a:lstStyle/>
              <a:p>
                <a:pPr marL="0" lvl="1" indent="0" algn="l">
                  <a:lnSpc>
                    <a:spcPts val="3249"/>
                  </a:lnSpc>
                  <a:spcBef>
                    <a:spcPct val="0"/>
                  </a:spcBef>
                </a:pPr>
                <a:r>
                  <a:rPr lang="en-US" sz="2499" b="1" dirty="0" err="1">
                    <a:solidFill>
                      <a:srgbClr val="000000"/>
                    </a:solidFill>
                    <a:latin typeface="IBM Plex Sans Bold"/>
                    <a:ea typeface="IBM Plex Sans Bold"/>
                    <a:cs typeface="IBM Plex Sans Bold"/>
                    <a:sym typeface="IBM Plex Sans Bold"/>
                  </a:rPr>
                  <a:t>Gửi</a:t>
                </a:r>
                <a:r>
                  <a:rPr lang="en-US" sz="2499" b="1" dirty="0">
                    <a:solidFill>
                      <a:srgbClr val="000000"/>
                    </a:solidFill>
                    <a:latin typeface="IBM Plex Sans Bold"/>
                    <a:ea typeface="IBM Plex Sans Bold"/>
                    <a:cs typeface="IBM Plex Sans Bold"/>
                    <a:sym typeface="IBM Plex Sans Bold"/>
                  </a:rPr>
                  <a:t>/ </a:t>
                </a:r>
                <a:r>
                  <a:rPr lang="en-US" sz="2499" b="1" dirty="0" err="1">
                    <a:solidFill>
                      <a:srgbClr val="000000"/>
                    </a:solidFill>
                    <a:latin typeface="IBM Plex Sans Bold"/>
                    <a:ea typeface="IBM Plex Sans Bold"/>
                    <a:cs typeface="IBM Plex Sans Bold"/>
                    <a:sym typeface="IBM Plex Sans Bold"/>
                  </a:rPr>
                  <a:t>nhận</a:t>
                </a:r>
                <a:r>
                  <a:rPr lang="en-US" sz="2499" b="1" dirty="0">
                    <a:solidFill>
                      <a:srgbClr val="000000"/>
                    </a:solidFill>
                    <a:latin typeface="IBM Plex Sans Bold"/>
                    <a:ea typeface="IBM Plex Sans Bold"/>
                    <a:cs typeface="IBM Plex Sans Bold"/>
                    <a:sym typeface="IBM Plex Sans Bold"/>
                  </a:rPr>
                  <a:t> </a:t>
                </a:r>
                <a:r>
                  <a:rPr lang="vi-VN" sz="2499" b="1" dirty="0">
                    <a:solidFill>
                      <a:srgbClr val="000000"/>
                    </a:solidFill>
                    <a:latin typeface="IBM Plex Sans Bold"/>
                    <a:ea typeface="IBM Plex Sans Bold"/>
                    <a:cs typeface="IBM Plex Sans Bold"/>
                    <a:sym typeface="IBM Plex Sans Bold"/>
                  </a:rPr>
                  <a:t>tin nhắn</a:t>
                </a:r>
                <a:r>
                  <a:rPr lang="en-US" sz="2499" b="1" dirty="0">
                    <a:solidFill>
                      <a:srgbClr val="000000"/>
                    </a:solidFill>
                    <a:latin typeface="IBM Plex Sans Bold"/>
                    <a:ea typeface="IBM Plex Sans Bold"/>
                    <a:cs typeface="IBM Plex Sans Bold"/>
                    <a:sym typeface="IBM Plex Sans Bold"/>
                  </a:rPr>
                  <a:t> </a:t>
                </a:r>
                <a:r>
                  <a:rPr lang="en-US" sz="2499" b="1" dirty="0" err="1">
                    <a:solidFill>
                      <a:srgbClr val="000000"/>
                    </a:solidFill>
                    <a:latin typeface="IBM Plex Sans Bold"/>
                    <a:ea typeface="IBM Plex Sans Bold"/>
                    <a:cs typeface="IBM Plex Sans Bold"/>
                    <a:sym typeface="IBM Plex Sans Bold"/>
                  </a:rPr>
                  <a:t>đa</a:t>
                </a:r>
                <a:r>
                  <a:rPr lang="en-US" sz="2499" b="1" dirty="0">
                    <a:solidFill>
                      <a:srgbClr val="000000"/>
                    </a:solidFill>
                    <a:latin typeface="IBM Plex Sans Bold"/>
                    <a:ea typeface="IBM Plex Sans Bold"/>
                    <a:cs typeface="IBM Plex Sans Bold"/>
                    <a:sym typeface="IBM Plex Sans Bold"/>
                  </a:rPr>
                  <a:t> </a:t>
                </a:r>
                <a:r>
                  <a:rPr lang="en-US" sz="2499" b="1" dirty="0" err="1">
                    <a:solidFill>
                      <a:srgbClr val="000000"/>
                    </a:solidFill>
                    <a:latin typeface="IBM Plex Sans Bold"/>
                    <a:ea typeface="IBM Plex Sans Bold"/>
                    <a:cs typeface="IBM Plex Sans Bold"/>
                    <a:sym typeface="IBM Plex Sans Bold"/>
                  </a:rPr>
                  <a:t>luồng</a:t>
                </a:r>
                <a:endParaRPr lang="en-US" sz="2499" dirty="0">
                  <a:solidFill>
                    <a:srgbClr val="000000"/>
                  </a:solidFill>
                  <a:latin typeface="IBM Plex Sans"/>
                  <a:ea typeface="IBM Plex Sans"/>
                  <a:cs typeface="IBM Plex Sans"/>
                  <a:sym typeface="IBM Plex Sans"/>
                </a:endParaRPr>
              </a:p>
            </p:txBody>
          </p:sp>
        </p:grpSp>
        <p:sp>
          <p:nvSpPr>
            <p:cNvPr id="48" name="TextBox 40">
              <a:extLst>
                <a:ext uri="{FF2B5EF4-FFF2-40B4-BE49-F238E27FC236}">
                  <a16:creationId xmlns:a16="http://schemas.microsoft.com/office/drawing/2014/main" id="{6BFC988F-FBE1-FA01-2AEC-6F9E6BF7BCB4}"/>
                </a:ext>
              </a:extLst>
            </p:cNvPr>
            <p:cNvSpPr txBox="1"/>
            <p:nvPr/>
          </p:nvSpPr>
          <p:spPr>
            <a:xfrm>
              <a:off x="1376423" y="5366803"/>
              <a:ext cx="1021124" cy="603229"/>
            </a:xfrm>
            <a:prstGeom prst="rect">
              <a:avLst/>
            </a:prstGeom>
          </p:spPr>
          <p:txBody>
            <a:bodyPr lIns="0" tIns="0" rIns="0" bIns="0" rtlCol="0" anchor="t">
              <a:spAutoFit/>
            </a:bodyPr>
            <a:lstStyle/>
            <a:p>
              <a:pPr marL="0" lvl="1" indent="0" algn="ctr">
                <a:lnSpc>
                  <a:spcPts val="4960"/>
                </a:lnSpc>
                <a:spcBef>
                  <a:spcPct val="0"/>
                </a:spcBef>
              </a:pPr>
              <a:r>
                <a:rPr lang="en-US" sz="3816" b="1" dirty="0">
                  <a:solidFill>
                    <a:srgbClr val="000000"/>
                  </a:solidFill>
                  <a:latin typeface="IBM Plex Sans"/>
                  <a:ea typeface="IBM Plex Sans"/>
                  <a:cs typeface="IBM Plex Sans"/>
                  <a:sym typeface="IBM Plex Sans"/>
                </a:rPr>
                <a:t>4</a:t>
              </a:r>
            </a:p>
          </p:txBody>
        </p:sp>
      </p:grpSp>
      <p:grpSp>
        <p:nvGrpSpPr>
          <p:cNvPr id="53" name="Group 52">
            <a:extLst>
              <a:ext uri="{FF2B5EF4-FFF2-40B4-BE49-F238E27FC236}">
                <a16:creationId xmlns:a16="http://schemas.microsoft.com/office/drawing/2014/main" id="{31196ED6-5A5F-682C-44B9-1B93F3EA65BF}"/>
              </a:ext>
            </a:extLst>
          </p:cNvPr>
          <p:cNvGrpSpPr/>
          <p:nvPr/>
        </p:nvGrpSpPr>
        <p:grpSpPr>
          <a:xfrm>
            <a:off x="9301938" y="6279210"/>
            <a:ext cx="7747812" cy="1194777"/>
            <a:chOff x="1286389" y="5101278"/>
            <a:chExt cx="7747812" cy="1194777"/>
          </a:xfrm>
        </p:grpSpPr>
        <p:grpSp>
          <p:nvGrpSpPr>
            <p:cNvPr id="54" name="Group 53">
              <a:extLst>
                <a:ext uri="{FF2B5EF4-FFF2-40B4-BE49-F238E27FC236}">
                  <a16:creationId xmlns:a16="http://schemas.microsoft.com/office/drawing/2014/main" id="{CE505532-7D52-9BFE-3CF5-183AB7A2F5EA}"/>
                </a:ext>
              </a:extLst>
            </p:cNvPr>
            <p:cNvGrpSpPr/>
            <p:nvPr/>
          </p:nvGrpSpPr>
          <p:grpSpPr>
            <a:xfrm>
              <a:off x="1286389" y="5101278"/>
              <a:ext cx="7747812" cy="1194777"/>
              <a:chOff x="1286389" y="5101278"/>
              <a:chExt cx="7747812" cy="1194777"/>
            </a:xfrm>
          </p:grpSpPr>
          <p:sp>
            <p:nvSpPr>
              <p:cNvPr id="56" name="TextBox 55">
                <a:extLst>
                  <a:ext uri="{FF2B5EF4-FFF2-40B4-BE49-F238E27FC236}">
                    <a16:creationId xmlns:a16="http://schemas.microsoft.com/office/drawing/2014/main" id="{265300DF-7826-5671-B4A1-649B66D44FE9}"/>
                  </a:ext>
                </a:extLst>
              </p:cNvPr>
              <p:cNvSpPr txBox="1"/>
              <p:nvPr/>
            </p:nvSpPr>
            <p:spPr>
              <a:xfrm>
                <a:off x="6400800" y="5600700"/>
                <a:ext cx="184731" cy="369332"/>
              </a:xfrm>
              <a:prstGeom prst="rect">
                <a:avLst/>
              </a:prstGeom>
              <a:noFill/>
            </p:spPr>
            <p:txBody>
              <a:bodyPr wrap="none" rtlCol="0">
                <a:spAutoFit/>
              </a:bodyPr>
              <a:lstStyle/>
              <a:p>
                <a:endParaRPr lang="en-US" dirty="0"/>
              </a:p>
            </p:txBody>
          </p:sp>
          <p:sp>
            <p:nvSpPr>
              <p:cNvPr id="57" name="AutoShape 34">
                <a:extLst>
                  <a:ext uri="{FF2B5EF4-FFF2-40B4-BE49-F238E27FC236}">
                    <a16:creationId xmlns:a16="http://schemas.microsoft.com/office/drawing/2014/main" id="{F7824F3B-FA32-4BCA-0C75-585ABE339AEE}"/>
                  </a:ext>
                </a:extLst>
              </p:cNvPr>
              <p:cNvSpPr/>
              <p:nvPr/>
            </p:nvSpPr>
            <p:spPr>
              <a:xfrm>
                <a:off x="1286389" y="5104965"/>
                <a:ext cx="7747812" cy="1187352"/>
              </a:xfrm>
              <a:prstGeom prst="rect">
                <a:avLst/>
              </a:prstGeom>
              <a:solidFill>
                <a:srgbClr val="F4F4F4"/>
              </a:solidFill>
            </p:spPr>
            <p:txBody>
              <a:bodyPr/>
              <a:lstStyle/>
              <a:p>
                <a:endParaRPr lang="en-US" dirty="0"/>
              </a:p>
            </p:txBody>
          </p:sp>
          <p:pic>
            <p:nvPicPr>
              <p:cNvPr id="58" name="Picture 57">
                <a:extLst>
                  <a:ext uri="{FF2B5EF4-FFF2-40B4-BE49-F238E27FC236}">
                    <a16:creationId xmlns:a16="http://schemas.microsoft.com/office/drawing/2014/main" id="{D9183E20-9EEA-42B7-E005-61E4CA639216}"/>
                  </a:ext>
                </a:extLst>
              </p:cNvPr>
              <p:cNvPicPr>
                <a:picLocks noChangeAspect="1"/>
              </p:cNvPicPr>
              <p:nvPr/>
            </p:nvPicPr>
            <p:blipFill>
              <a:blip r:embed="rId3"/>
              <a:stretch>
                <a:fillRect/>
              </a:stretch>
            </p:blipFill>
            <p:spPr>
              <a:xfrm>
                <a:off x="1289597" y="5101278"/>
                <a:ext cx="1194777" cy="1194777"/>
              </a:xfrm>
              <a:prstGeom prst="rect">
                <a:avLst/>
              </a:prstGeom>
            </p:spPr>
          </p:pic>
          <p:sp>
            <p:nvSpPr>
              <p:cNvPr id="59" name="TextBox 37">
                <a:extLst>
                  <a:ext uri="{FF2B5EF4-FFF2-40B4-BE49-F238E27FC236}">
                    <a16:creationId xmlns:a16="http://schemas.microsoft.com/office/drawing/2014/main" id="{0BE1FEF8-F31C-54E1-9068-45A75D64062F}"/>
                  </a:ext>
                </a:extLst>
              </p:cNvPr>
              <p:cNvSpPr txBox="1"/>
              <p:nvPr/>
            </p:nvSpPr>
            <p:spPr>
              <a:xfrm>
                <a:off x="2484373" y="5473876"/>
                <a:ext cx="5696578" cy="389081"/>
              </a:xfrm>
              <a:prstGeom prst="rect">
                <a:avLst/>
              </a:prstGeom>
            </p:spPr>
            <p:txBody>
              <a:bodyPr lIns="0" tIns="0" rIns="0" bIns="0" rtlCol="0" anchor="t">
                <a:spAutoFit/>
              </a:bodyPr>
              <a:lstStyle/>
              <a:p>
                <a:pPr marL="0" lvl="1" indent="0" algn="l">
                  <a:lnSpc>
                    <a:spcPts val="3249"/>
                  </a:lnSpc>
                  <a:spcBef>
                    <a:spcPct val="0"/>
                  </a:spcBef>
                </a:pPr>
                <a:r>
                  <a:rPr lang="vi-VN" sz="2499" b="1" dirty="0">
                    <a:solidFill>
                      <a:srgbClr val="000000"/>
                    </a:solidFill>
                    <a:latin typeface="IBM Plex Sans Bold"/>
                    <a:ea typeface="IBM Plex Sans Bold"/>
                    <a:cs typeface="IBM Plex Sans Bold"/>
                    <a:sym typeface="IBM Plex Sans Bold"/>
                  </a:rPr>
                  <a:t>Lưu lịch sử chat</a:t>
                </a:r>
                <a:r>
                  <a:rPr lang="en-US" sz="2499" b="1" dirty="0">
                    <a:solidFill>
                      <a:srgbClr val="000000"/>
                    </a:solidFill>
                    <a:latin typeface="IBM Plex Sans Bold"/>
                    <a:ea typeface="IBM Plex Sans Bold"/>
                    <a:cs typeface="IBM Plex Sans Bold"/>
                    <a:sym typeface="IBM Plex Sans Bold"/>
                  </a:rPr>
                  <a:t> </a:t>
                </a:r>
                <a:r>
                  <a:rPr lang="en-US" sz="2499" b="1" dirty="0" err="1">
                    <a:solidFill>
                      <a:srgbClr val="000000"/>
                    </a:solidFill>
                    <a:latin typeface="IBM Plex Sans Bold"/>
                    <a:ea typeface="IBM Plex Sans Bold"/>
                    <a:cs typeface="IBM Plex Sans Bold"/>
                    <a:sym typeface="IBM Plex Sans Bold"/>
                  </a:rPr>
                  <a:t>vào</a:t>
                </a:r>
                <a:r>
                  <a:rPr lang="en-US" sz="2499" b="1" dirty="0">
                    <a:solidFill>
                      <a:srgbClr val="000000"/>
                    </a:solidFill>
                    <a:latin typeface="IBM Plex Sans Bold"/>
                    <a:ea typeface="IBM Plex Sans Bold"/>
                    <a:cs typeface="IBM Plex Sans Bold"/>
                    <a:sym typeface="IBM Plex Sans Bold"/>
                  </a:rPr>
                  <a:t> file txt</a:t>
                </a:r>
                <a:endParaRPr lang="en-US" sz="2499" dirty="0">
                  <a:solidFill>
                    <a:srgbClr val="000000"/>
                  </a:solidFill>
                  <a:latin typeface="IBM Plex Sans"/>
                  <a:ea typeface="IBM Plex Sans"/>
                  <a:cs typeface="IBM Plex Sans"/>
                  <a:sym typeface="IBM Plex Sans"/>
                </a:endParaRPr>
              </a:p>
            </p:txBody>
          </p:sp>
        </p:grpSp>
        <p:sp>
          <p:nvSpPr>
            <p:cNvPr id="55" name="TextBox 40">
              <a:extLst>
                <a:ext uri="{FF2B5EF4-FFF2-40B4-BE49-F238E27FC236}">
                  <a16:creationId xmlns:a16="http://schemas.microsoft.com/office/drawing/2014/main" id="{C19A64C2-1123-3F0A-6816-DB8B82DBDD06}"/>
                </a:ext>
              </a:extLst>
            </p:cNvPr>
            <p:cNvSpPr txBox="1"/>
            <p:nvPr/>
          </p:nvSpPr>
          <p:spPr>
            <a:xfrm>
              <a:off x="1376423" y="5366803"/>
              <a:ext cx="1021124" cy="603229"/>
            </a:xfrm>
            <a:prstGeom prst="rect">
              <a:avLst/>
            </a:prstGeom>
          </p:spPr>
          <p:txBody>
            <a:bodyPr lIns="0" tIns="0" rIns="0" bIns="0" rtlCol="0" anchor="t">
              <a:spAutoFit/>
            </a:bodyPr>
            <a:lstStyle/>
            <a:p>
              <a:pPr marL="0" lvl="1" indent="0" algn="ctr">
                <a:lnSpc>
                  <a:spcPts val="4960"/>
                </a:lnSpc>
                <a:spcBef>
                  <a:spcPct val="0"/>
                </a:spcBef>
              </a:pPr>
              <a:r>
                <a:rPr lang="en-US" sz="3816" b="1" dirty="0">
                  <a:solidFill>
                    <a:srgbClr val="000000"/>
                  </a:solidFill>
                  <a:latin typeface="IBM Plex Sans"/>
                  <a:ea typeface="IBM Plex Sans"/>
                  <a:cs typeface="IBM Plex Sans"/>
                  <a:sym typeface="IBM Plex Sans"/>
                </a:rPr>
                <a:t>5</a:t>
              </a:r>
            </a:p>
          </p:txBody>
        </p:sp>
      </p:grpSp>
      <p:grpSp>
        <p:nvGrpSpPr>
          <p:cNvPr id="60" name="Group 59">
            <a:extLst>
              <a:ext uri="{FF2B5EF4-FFF2-40B4-BE49-F238E27FC236}">
                <a16:creationId xmlns:a16="http://schemas.microsoft.com/office/drawing/2014/main" id="{B1C92C25-4D4D-CE62-9292-02D49EF73F76}"/>
              </a:ext>
            </a:extLst>
          </p:cNvPr>
          <p:cNvGrpSpPr/>
          <p:nvPr/>
        </p:nvGrpSpPr>
        <p:grpSpPr>
          <a:xfrm>
            <a:off x="9281989" y="7905284"/>
            <a:ext cx="7767761" cy="1194777"/>
            <a:chOff x="1286389" y="5101278"/>
            <a:chExt cx="7767761" cy="1194777"/>
          </a:xfrm>
        </p:grpSpPr>
        <p:grpSp>
          <p:nvGrpSpPr>
            <p:cNvPr id="61" name="Group 60">
              <a:extLst>
                <a:ext uri="{FF2B5EF4-FFF2-40B4-BE49-F238E27FC236}">
                  <a16:creationId xmlns:a16="http://schemas.microsoft.com/office/drawing/2014/main" id="{C6726335-559D-3EF6-1049-0017079D5424}"/>
                </a:ext>
              </a:extLst>
            </p:cNvPr>
            <p:cNvGrpSpPr/>
            <p:nvPr/>
          </p:nvGrpSpPr>
          <p:grpSpPr>
            <a:xfrm>
              <a:off x="1286389" y="5101278"/>
              <a:ext cx="7767761" cy="1194777"/>
              <a:chOff x="1286389" y="5101278"/>
              <a:chExt cx="7767761" cy="1194777"/>
            </a:xfrm>
          </p:grpSpPr>
          <p:sp>
            <p:nvSpPr>
              <p:cNvPr id="63" name="TextBox 62">
                <a:extLst>
                  <a:ext uri="{FF2B5EF4-FFF2-40B4-BE49-F238E27FC236}">
                    <a16:creationId xmlns:a16="http://schemas.microsoft.com/office/drawing/2014/main" id="{F700EF16-4927-4FDE-B6B2-987083A33BA4}"/>
                  </a:ext>
                </a:extLst>
              </p:cNvPr>
              <p:cNvSpPr txBox="1"/>
              <p:nvPr/>
            </p:nvSpPr>
            <p:spPr>
              <a:xfrm>
                <a:off x="6400800" y="5600700"/>
                <a:ext cx="184731" cy="369332"/>
              </a:xfrm>
              <a:prstGeom prst="rect">
                <a:avLst/>
              </a:prstGeom>
              <a:noFill/>
            </p:spPr>
            <p:txBody>
              <a:bodyPr wrap="none" rtlCol="0">
                <a:spAutoFit/>
              </a:bodyPr>
              <a:lstStyle/>
              <a:p>
                <a:endParaRPr lang="en-US" dirty="0"/>
              </a:p>
            </p:txBody>
          </p:sp>
          <p:sp>
            <p:nvSpPr>
              <p:cNvPr id="64" name="AutoShape 34">
                <a:extLst>
                  <a:ext uri="{FF2B5EF4-FFF2-40B4-BE49-F238E27FC236}">
                    <a16:creationId xmlns:a16="http://schemas.microsoft.com/office/drawing/2014/main" id="{D896C81C-973A-1462-41C2-B706C6922EB2}"/>
                  </a:ext>
                </a:extLst>
              </p:cNvPr>
              <p:cNvSpPr/>
              <p:nvPr/>
            </p:nvSpPr>
            <p:spPr>
              <a:xfrm>
                <a:off x="1286389" y="5104965"/>
                <a:ext cx="7767761" cy="1187352"/>
              </a:xfrm>
              <a:prstGeom prst="rect">
                <a:avLst/>
              </a:prstGeom>
              <a:solidFill>
                <a:srgbClr val="F4F4F4"/>
              </a:solidFill>
            </p:spPr>
          </p:sp>
          <p:pic>
            <p:nvPicPr>
              <p:cNvPr id="65" name="Picture 64">
                <a:extLst>
                  <a:ext uri="{FF2B5EF4-FFF2-40B4-BE49-F238E27FC236}">
                    <a16:creationId xmlns:a16="http://schemas.microsoft.com/office/drawing/2014/main" id="{6D8A734F-454D-CCCC-A535-C52355B838C7}"/>
                  </a:ext>
                </a:extLst>
              </p:cNvPr>
              <p:cNvPicPr>
                <a:picLocks noChangeAspect="1"/>
              </p:cNvPicPr>
              <p:nvPr/>
            </p:nvPicPr>
            <p:blipFill>
              <a:blip r:embed="rId3"/>
              <a:stretch>
                <a:fillRect/>
              </a:stretch>
            </p:blipFill>
            <p:spPr>
              <a:xfrm>
                <a:off x="1289597" y="5101278"/>
                <a:ext cx="1194777" cy="1194777"/>
              </a:xfrm>
              <a:prstGeom prst="rect">
                <a:avLst/>
              </a:prstGeom>
            </p:spPr>
          </p:pic>
          <p:sp>
            <p:nvSpPr>
              <p:cNvPr id="66" name="TextBox 37">
                <a:extLst>
                  <a:ext uri="{FF2B5EF4-FFF2-40B4-BE49-F238E27FC236}">
                    <a16:creationId xmlns:a16="http://schemas.microsoft.com/office/drawing/2014/main" id="{8308CDCA-8ECC-CE88-0BC5-D4636EF8E0DF}"/>
                  </a:ext>
                </a:extLst>
              </p:cNvPr>
              <p:cNvSpPr txBox="1"/>
              <p:nvPr/>
            </p:nvSpPr>
            <p:spPr>
              <a:xfrm>
                <a:off x="2484372" y="5473876"/>
                <a:ext cx="6360227" cy="389081"/>
              </a:xfrm>
              <a:prstGeom prst="rect">
                <a:avLst/>
              </a:prstGeom>
            </p:spPr>
            <p:txBody>
              <a:bodyPr wrap="square" lIns="0" tIns="0" rIns="0" bIns="0" rtlCol="0" anchor="t">
                <a:spAutoFit/>
              </a:bodyPr>
              <a:lstStyle/>
              <a:p>
                <a:pPr marL="0" lvl="1" indent="0" algn="l">
                  <a:lnSpc>
                    <a:spcPts val="3249"/>
                  </a:lnSpc>
                  <a:spcBef>
                    <a:spcPct val="0"/>
                  </a:spcBef>
                </a:pPr>
                <a:r>
                  <a:rPr lang="en-US" sz="2499" b="1" dirty="0" err="1">
                    <a:solidFill>
                      <a:srgbClr val="000000"/>
                    </a:solidFill>
                    <a:latin typeface="IBM Plex Sans Bold"/>
                    <a:ea typeface="IBM Plex Sans Bold"/>
                    <a:cs typeface="IBM Plex Sans Bold"/>
                    <a:sym typeface="IBM Plex Sans Bold"/>
                  </a:rPr>
                  <a:t>Gửi</a:t>
                </a:r>
                <a:r>
                  <a:rPr lang="en-US" sz="2499" b="1" dirty="0">
                    <a:solidFill>
                      <a:srgbClr val="000000"/>
                    </a:solidFill>
                    <a:latin typeface="IBM Plex Sans Bold"/>
                    <a:ea typeface="IBM Plex Sans Bold"/>
                    <a:cs typeface="IBM Plex Sans Bold"/>
                    <a:sym typeface="IBM Plex Sans Bold"/>
                  </a:rPr>
                  <a:t> tin </a:t>
                </a:r>
                <a:r>
                  <a:rPr lang="en-US" sz="2499" b="1" dirty="0" err="1">
                    <a:solidFill>
                      <a:srgbClr val="000000"/>
                    </a:solidFill>
                    <a:latin typeface="IBM Plex Sans Bold"/>
                    <a:ea typeface="IBM Plex Sans Bold"/>
                    <a:cs typeface="IBM Plex Sans Bold"/>
                    <a:sym typeface="IBM Plex Sans Bold"/>
                  </a:rPr>
                  <a:t>nhắn</a:t>
                </a:r>
                <a:r>
                  <a:rPr lang="en-US" sz="2499" b="1" dirty="0">
                    <a:solidFill>
                      <a:srgbClr val="000000"/>
                    </a:solidFill>
                    <a:latin typeface="IBM Plex Sans Bold"/>
                    <a:ea typeface="IBM Plex Sans Bold"/>
                    <a:cs typeface="IBM Plex Sans Bold"/>
                    <a:sym typeface="IBM Plex Sans Bold"/>
                  </a:rPr>
                  <a:t> </a:t>
                </a:r>
                <a:r>
                  <a:rPr lang="en-US" sz="2499" b="1" dirty="0" err="1">
                    <a:solidFill>
                      <a:srgbClr val="000000"/>
                    </a:solidFill>
                    <a:latin typeface="IBM Plex Sans Bold"/>
                    <a:ea typeface="IBM Plex Sans Bold"/>
                    <a:cs typeface="IBM Plex Sans Bold"/>
                    <a:sym typeface="IBM Plex Sans Bold"/>
                  </a:rPr>
                  <a:t>dạng</a:t>
                </a:r>
                <a:r>
                  <a:rPr lang="en-US" sz="2499" b="1" dirty="0">
                    <a:solidFill>
                      <a:srgbClr val="000000"/>
                    </a:solidFill>
                    <a:latin typeface="IBM Plex Sans Bold"/>
                    <a:ea typeface="IBM Plex Sans Bold"/>
                    <a:cs typeface="IBM Plex Sans Bold"/>
                    <a:sym typeface="IBM Plex Sans Bold"/>
                  </a:rPr>
                  <a:t> </a:t>
                </a:r>
                <a:r>
                  <a:rPr lang="en-US" sz="2499" b="1" dirty="0" err="1">
                    <a:solidFill>
                      <a:srgbClr val="000000"/>
                    </a:solidFill>
                    <a:latin typeface="IBM Plex Sans Bold"/>
                    <a:ea typeface="IBM Plex Sans Bold"/>
                    <a:cs typeface="IBM Plex Sans Bold"/>
                    <a:sym typeface="IBM Plex Sans Bold"/>
                  </a:rPr>
                  <a:t>văn</a:t>
                </a:r>
                <a:r>
                  <a:rPr lang="en-US" sz="2499" b="1" dirty="0">
                    <a:solidFill>
                      <a:srgbClr val="000000"/>
                    </a:solidFill>
                    <a:latin typeface="IBM Plex Sans Bold"/>
                    <a:ea typeface="IBM Plex Sans Bold"/>
                    <a:cs typeface="IBM Plex Sans Bold"/>
                    <a:sym typeface="IBM Plex Sans Bold"/>
                  </a:rPr>
                  <a:t> </a:t>
                </a:r>
                <a:r>
                  <a:rPr lang="en-US" sz="2499" b="1" dirty="0" err="1">
                    <a:solidFill>
                      <a:srgbClr val="000000"/>
                    </a:solidFill>
                    <a:latin typeface="IBM Plex Sans Bold"/>
                    <a:ea typeface="IBM Plex Sans Bold"/>
                    <a:cs typeface="IBM Plex Sans Bold"/>
                    <a:sym typeface="IBM Plex Sans Bold"/>
                  </a:rPr>
                  <a:t>bản</a:t>
                </a:r>
                <a:r>
                  <a:rPr lang="en-US" sz="2499" b="1" dirty="0">
                    <a:solidFill>
                      <a:srgbClr val="000000"/>
                    </a:solidFill>
                    <a:latin typeface="IBM Plex Sans Bold"/>
                    <a:ea typeface="IBM Plex Sans Bold"/>
                    <a:cs typeface="IBM Plex Sans Bold"/>
                    <a:sym typeface="IBM Plex Sans Bold"/>
                  </a:rPr>
                  <a:t>, emoji, </a:t>
                </a:r>
                <a:r>
                  <a:rPr lang="en-US" sz="2499" b="1" dirty="0" err="1">
                    <a:solidFill>
                      <a:srgbClr val="000000"/>
                    </a:solidFill>
                    <a:latin typeface="IBM Plex Sans Bold"/>
                    <a:ea typeface="IBM Plex Sans Bold"/>
                    <a:cs typeface="IBM Plex Sans Bold"/>
                    <a:sym typeface="IBM Plex Sans Bold"/>
                  </a:rPr>
                  <a:t>hình</a:t>
                </a:r>
                <a:r>
                  <a:rPr lang="en-US" sz="2499" b="1" dirty="0">
                    <a:solidFill>
                      <a:srgbClr val="000000"/>
                    </a:solidFill>
                    <a:latin typeface="IBM Plex Sans Bold"/>
                    <a:ea typeface="IBM Plex Sans Bold"/>
                    <a:cs typeface="IBM Plex Sans Bold"/>
                    <a:sym typeface="IBM Plex Sans Bold"/>
                  </a:rPr>
                  <a:t> </a:t>
                </a:r>
                <a:r>
                  <a:rPr lang="en-US" sz="2499" b="1" dirty="0" err="1">
                    <a:solidFill>
                      <a:srgbClr val="000000"/>
                    </a:solidFill>
                    <a:latin typeface="IBM Plex Sans Bold"/>
                    <a:ea typeface="IBM Plex Sans Bold"/>
                    <a:cs typeface="IBM Plex Sans Bold"/>
                    <a:sym typeface="IBM Plex Sans Bold"/>
                  </a:rPr>
                  <a:t>ảnh</a:t>
                </a:r>
                <a:endParaRPr lang="en-US" sz="2499" dirty="0">
                  <a:solidFill>
                    <a:srgbClr val="000000"/>
                  </a:solidFill>
                  <a:latin typeface="IBM Plex Sans"/>
                  <a:ea typeface="IBM Plex Sans"/>
                  <a:cs typeface="IBM Plex Sans"/>
                  <a:sym typeface="IBM Plex Sans"/>
                </a:endParaRPr>
              </a:p>
            </p:txBody>
          </p:sp>
        </p:grpSp>
        <p:sp>
          <p:nvSpPr>
            <p:cNvPr id="62" name="TextBox 40">
              <a:extLst>
                <a:ext uri="{FF2B5EF4-FFF2-40B4-BE49-F238E27FC236}">
                  <a16:creationId xmlns:a16="http://schemas.microsoft.com/office/drawing/2014/main" id="{1567AEDC-6951-8B23-4E35-6CF7031126F0}"/>
                </a:ext>
              </a:extLst>
            </p:cNvPr>
            <p:cNvSpPr txBox="1"/>
            <p:nvPr/>
          </p:nvSpPr>
          <p:spPr>
            <a:xfrm>
              <a:off x="1376423" y="5366803"/>
              <a:ext cx="1021124" cy="603229"/>
            </a:xfrm>
            <a:prstGeom prst="rect">
              <a:avLst/>
            </a:prstGeom>
          </p:spPr>
          <p:txBody>
            <a:bodyPr lIns="0" tIns="0" rIns="0" bIns="0" rtlCol="0" anchor="t">
              <a:spAutoFit/>
            </a:bodyPr>
            <a:lstStyle/>
            <a:p>
              <a:pPr marL="0" lvl="1" indent="0" algn="ctr">
                <a:lnSpc>
                  <a:spcPts val="4960"/>
                </a:lnSpc>
                <a:spcBef>
                  <a:spcPct val="0"/>
                </a:spcBef>
              </a:pPr>
              <a:r>
                <a:rPr lang="en-US" sz="3816" b="1" dirty="0">
                  <a:solidFill>
                    <a:srgbClr val="000000"/>
                  </a:solidFill>
                  <a:latin typeface="IBM Plex Sans"/>
                  <a:ea typeface="IBM Plex Sans"/>
                  <a:cs typeface="IBM Plex Sans"/>
                  <a:sym typeface="IBM Plex Sans"/>
                </a:rPr>
                <a:t>6</a:t>
              </a:r>
            </a:p>
          </p:txBody>
        </p:sp>
      </p:grpSp>
    </p:spTree>
    <p:extLst>
      <p:ext uri="{BB962C8B-B14F-4D97-AF65-F5344CB8AC3E}">
        <p14:creationId xmlns:p14="http://schemas.microsoft.com/office/powerpoint/2010/main" val="4140368522"/>
      </p:ext>
    </p:extLst>
  </p:cSld>
  <p:clrMapOvr>
    <a:masterClrMapping/>
  </p:clrMapOvr>
  <p:transition spd="slow">
    <p:cove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3688802" y="2556126"/>
            <a:ext cx="10676266" cy="2154436"/>
          </a:xfrm>
          <a:prstGeom prst="rect">
            <a:avLst/>
          </a:prstGeom>
        </p:spPr>
        <p:txBody>
          <a:bodyPr lIns="0" tIns="0" rIns="0" bIns="0" rtlCol="0" anchor="t">
            <a:spAutoFit/>
          </a:bodyPr>
          <a:lstStyle/>
          <a:p>
            <a:pPr marL="0" lvl="0" indent="0" algn="ctr">
              <a:lnSpc>
                <a:spcPts val="16845"/>
              </a:lnSpc>
              <a:spcBef>
                <a:spcPct val="0"/>
              </a:spcBef>
            </a:pPr>
            <a:r>
              <a:rPr lang="en-US" sz="14037" b="1" u="none" strike="noStrike" dirty="0">
                <a:solidFill>
                  <a:srgbClr val="000000"/>
                </a:solidFill>
                <a:latin typeface="IBM Plex Sans Bold"/>
                <a:ea typeface="IBM Plex Sans Bold"/>
                <a:cs typeface="IBM Plex Sans Bold"/>
                <a:sym typeface="IBM Plex Sans Bold"/>
              </a:rPr>
              <a:t>Thanks</a:t>
            </a:r>
          </a:p>
        </p:txBody>
      </p:sp>
      <p:grpSp>
        <p:nvGrpSpPr>
          <p:cNvPr id="3" name="Group 3"/>
          <p:cNvGrpSpPr/>
          <p:nvPr/>
        </p:nvGrpSpPr>
        <p:grpSpPr>
          <a:xfrm>
            <a:off x="5078685" y="7184442"/>
            <a:ext cx="8130630" cy="142823"/>
            <a:chOff x="0" y="0"/>
            <a:chExt cx="2141400" cy="37616"/>
          </a:xfrm>
        </p:grpSpPr>
        <p:sp>
          <p:nvSpPr>
            <p:cNvPr id="4" name="Freeform 4"/>
            <p:cNvSpPr/>
            <p:nvPr/>
          </p:nvSpPr>
          <p:spPr>
            <a:xfrm>
              <a:off x="0" y="0"/>
              <a:ext cx="2141400" cy="37616"/>
            </a:xfrm>
            <a:custGeom>
              <a:avLst/>
              <a:gdLst/>
              <a:ahLst/>
              <a:cxnLst/>
              <a:rect l="l" t="t" r="r" b="b"/>
              <a:pathLst>
                <a:path w="2141400" h="37616">
                  <a:moveTo>
                    <a:pt x="0" y="0"/>
                  </a:moveTo>
                  <a:lnTo>
                    <a:pt x="2141400" y="0"/>
                  </a:lnTo>
                  <a:lnTo>
                    <a:pt x="2141400" y="37616"/>
                  </a:lnTo>
                  <a:lnTo>
                    <a:pt x="0" y="37616"/>
                  </a:lnTo>
                  <a:close/>
                </a:path>
              </a:pathLst>
            </a:custGeom>
            <a:solidFill>
              <a:srgbClr val="5CC1E6"/>
            </a:solidFill>
          </p:spPr>
        </p:sp>
        <p:sp>
          <p:nvSpPr>
            <p:cNvPr id="5" name="TextBox 5"/>
            <p:cNvSpPr txBox="1"/>
            <p:nvPr/>
          </p:nvSpPr>
          <p:spPr>
            <a:xfrm>
              <a:off x="0" y="-47625"/>
              <a:ext cx="2141400" cy="85241"/>
            </a:xfrm>
            <a:prstGeom prst="rect">
              <a:avLst/>
            </a:prstGeom>
          </p:spPr>
          <p:txBody>
            <a:bodyPr lIns="50800" tIns="50800" rIns="50800" bIns="50800" rtlCol="0" anchor="ctr"/>
            <a:lstStyle/>
            <a:p>
              <a:pPr algn="ctr">
                <a:lnSpc>
                  <a:spcPts val="2659"/>
                </a:lnSpc>
              </a:pPr>
              <a:endParaRPr/>
            </a:p>
          </p:txBody>
        </p:sp>
      </p:grpSp>
      <p:sp>
        <p:nvSpPr>
          <p:cNvPr id="6" name="TextBox 6"/>
          <p:cNvSpPr txBox="1"/>
          <p:nvPr/>
        </p:nvSpPr>
        <p:spPr>
          <a:xfrm>
            <a:off x="6028458" y="6882012"/>
            <a:ext cx="6231084" cy="589029"/>
          </a:xfrm>
          <a:prstGeom prst="rect">
            <a:avLst/>
          </a:prstGeom>
        </p:spPr>
        <p:txBody>
          <a:bodyPr lIns="0" tIns="0" rIns="0" bIns="0" rtlCol="0" anchor="t">
            <a:spAutoFit/>
          </a:bodyPr>
          <a:lstStyle/>
          <a:p>
            <a:pPr algn="ctr">
              <a:lnSpc>
                <a:spcPts val="4808"/>
              </a:lnSpc>
            </a:pPr>
            <a:r>
              <a:rPr lang="en-US" sz="3434">
                <a:solidFill>
                  <a:srgbClr val="000000"/>
                </a:solidFill>
                <a:latin typeface="IBM Plex Sans"/>
                <a:ea typeface="IBM Plex Sans"/>
                <a:cs typeface="IBM Plex Sans"/>
                <a:sym typeface="IBM Plex Sans"/>
              </a:rPr>
              <a:t>Nhóm 404</a:t>
            </a:r>
          </a:p>
        </p:txBody>
      </p:sp>
      <p:grpSp>
        <p:nvGrpSpPr>
          <p:cNvPr id="7" name="Group 7"/>
          <p:cNvGrpSpPr/>
          <p:nvPr/>
        </p:nvGrpSpPr>
        <p:grpSpPr>
          <a:xfrm>
            <a:off x="-264845" y="9633781"/>
            <a:ext cx="6436524" cy="1006526"/>
            <a:chOff x="0" y="0"/>
            <a:chExt cx="1695216" cy="265093"/>
          </a:xfrm>
        </p:grpSpPr>
        <p:sp>
          <p:nvSpPr>
            <p:cNvPr id="8" name="Freeform 8"/>
            <p:cNvSpPr/>
            <p:nvPr/>
          </p:nvSpPr>
          <p:spPr>
            <a:xfrm>
              <a:off x="0" y="0"/>
              <a:ext cx="1695216" cy="265093"/>
            </a:xfrm>
            <a:custGeom>
              <a:avLst/>
              <a:gdLst/>
              <a:ahLst/>
              <a:cxnLst/>
              <a:rect l="l" t="t" r="r" b="b"/>
              <a:pathLst>
                <a:path w="1695216" h="265093">
                  <a:moveTo>
                    <a:pt x="0" y="0"/>
                  </a:moveTo>
                  <a:lnTo>
                    <a:pt x="1695216" y="0"/>
                  </a:lnTo>
                  <a:lnTo>
                    <a:pt x="1695216" y="265093"/>
                  </a:lnTo>
                  <a:lnTo>
                    <a:pt x="0" y="265093"/>
                  </a:lnTo>
                  <a:close/>
                </a:path>
              </a:pathLst>
            </a:custGeom>
            <a:solidFill>
              <a:srgbClr val="5CC1E6"/>
            </a:solidFill>
          </p:spPr>
        </p:sp>
        <p:sp>
          <p:nvSpPr>
            <p:cNvPr id="9" name="TextBox 9"/>
            <p:cNvSpPr txBox="1"/>
            <p:nvPr/>
          </p:nvSpPr>
          <p:spPr>
            <a:xfrm>
              <a:off x="0" y="-47625"/>
              <a:ext cx="1695216" cy="312718"/>
            </a:xfrm>
            <a:prstGeom prst="rect">
              <a:avLst/>
            </a:prstGeom>
          </p:spPr>
          <p:txBody>
            <a:bodyPr lIns="50800" tIns="50800" rIns="50800" bIns="50800" rtlCol="0" anchor="ctr"/>
            <a:lstStyle/>
            <a:p>
              <a:pPr algn="ctr">
                <a:lnSpc>
                  <a:spcPts val="2659"/>
                </a:lnSpc>
              </a:pPr>
              <a:endParaRPr/>
            </a:p>
          </p:txBody>
        </p:sp>
      </p:grpSp>
      <p:grpSp>
        <p:nvGrpSpPr>
          <p:cNvPr id="10" name="Group 10"/>
          <p:cNvGrpSpPr/>
          <p:nvPr/>
        </p:nvGrpSpPr>
        <p:grpSpPr>
          <a:xfrm>
            <a:off x="-264845" y="-366144"/>
            <a:ext cx="6436524" cy="1006526"/>
            <a:chOff x="0" y="0"/>
            <a:chExt cx="1695216" cy="265093"/>
          </a:xfrm>
        </p:grpSpPr>
        <p:sp>
          <p:nvSpPr>
            <p:cNvPr id="11" name="Freeform 11"/>
            <p:cNvSpPr/>
            <p:nvPr/>
          </p:nvSpPr>
          <p:spPr>
            <a:xfrm>
              <a:off x="0" y="0"/>
              <a:ext cx="1695216" cy="265093"/>
            </a:xfrm>
            <a:custGeom>
              <a:avLst/>
              <a:gdLst/>
              <a:ahLst/>
              <a:cxnLst/>
              <a:rect l="l" t="t" r="r" b="b"/>
              <a:pathLst>
                <a:path w="1695216" h="265093">
                  <a:moveTo>
                    <a:pt x="0" y="0"/>
                  </a:moveTo>
                  <a:lnTo>
                    <a:pt x="1695216" y="0"/>
                  </a:lnTo>
                  <a:lnTo>
                    <a:pt x="1695216" y="265093"/>
                  </a:lnTo>
                  <a:lnTo>
                    <a:pt x="0" y="265093"/>
                  </a:lnTo>
                  <a:close/>
                </a:path>
              </a:pathLst>
            </a:custGeom>
            <a:solidFill>
              <a:srgbClr val="5CC1E6"/>
            </a:solidFill>
          </p:spPr>
        </p:sp>
        <p:sp>
          <p:nvSpPr>
            <p:cNvPr id="12" name="TextBox 12"/>
            <p:cNvSpPr txBox="1"/>
            <p:nvPr/>
          </p:nvSpPr>
          <p:spPr>
            <a:xfrm>
              <a:off x="0" y="-47625"/>
              <a:ext cx="1695216" cy="312718"/>
            </a:xfrm>
            <a:prstGeom prst="rect">
              <a:avLst/>
            </a:prstGeom>
          </p:spPr>
          <p:txBody>
            <a:bodyPr lIns="50800" tIns="50800" rIns="50800" bIns="50800" rtlCol="0" anchor="ctr"/>
            <a:lstStyle/>
            <a:p>
              <a:pPr algn="ctr">
                <a:lnSpc>
                  <a:spcPts val="2659"/>
                </a:lnSpc>
              </a:pPr>
              <a:endParaRPr/>
            </a:p>
          </p:txBody>
        </p:sp>
      </p:grpSp>
      <p:grpSp>
        <p:nvGrpSpPr>
          <p:cNvPr id="13" name="Group 13"/>
          <p:cNvGrpSpPr/>
          <p:nvPr/>
        </p:nvGrpSpPr>
        <p:grpSpPr>
          <a:xfrm>
            <a:off x="12116321" y="9633781"/>
            <a:ext cx="6436524" cy="1006526"/>
            <a:chOff x="0" y="0"/>
            <a:chExt cx="1695216" cy="265093"/>
          </a:xfrm>
        </p:grpSpPr>
        <p:sp>
          <p:nvSpPr>
            <p:cNvPr id="14" name="Freeform 14"/>
            <p:cNvSpPr/>
            <p:nvPr/>
          </p:nvSpPr>
          <p:spPr>
            <a:xfrm>
              <a:off x="0" y="0"/>
              <a:ext cx="1695216" cy="265093"/>
            </a:xfrm>
            <a:custGeom>
              <a:avLst/>
              <a:gdLst/>
              <a:ahLst/>
              <a:cxnLst/>
              <a:rect l="l" t="t" r="r" b="b"/>
              <a:pathLst>
                <a:path w="1695216" h="265093">
                  <a:moveTo>
                    <a:pt x="0" y="0"/>
                  </a:moveTo>
                  <a:lnTo>
                    <a:pt x="1695216" y="0"/>
                  </a:lnTo>
                  <a:lnTo>
                    <a:pt x="1695216" y="265093"/>
                  </a:lnTo>
                  <a:lnTo>
                    <a:pt x="0" y="265093"/>
                  </a:lnTo>
                  <a:close/>
                </a:path>
              </a:pathLst>
            </a:custGeom>
            <a:solidFill>
              <a:srgbClr val="034B65"/>
            </a:solidFill>
          </p:spPr>
        </p:sp>
        <p:sp>
          <p:nvSpPr>
            <p:cNvPr id="15" name="TextBox 15"/>
            <p:cNvSpPr txBox="1"/>
            <p:nvPr/>
          </p:nvSpPr>
          <p:spPr>
            <a:xfrm>
              <a:off x="0" y="-47625"/>
              <a:ext cx="1695216" cy="312718"/>
            </a:xfrm>
            <a:prstGeom prst="rect">
              <a:avLst/>
            </a:prstGeom>
          </p:spPr>
          <p:txBody>
            <a:bodyPr lIns="50800" tIns="50800" rIns="50800" bIns="50800" rtlCol="0" anchor="ctr"/>
            <a:lstStyle/>
            <a:p>
              <a:pPr algn="ctr">
                <a:lnSpc>
                  <a:spcPts val="2659"/>
                </a:lnSpc>
              </a:pPr>
              <a:endParaRPr/>
            </a:p>
          </p:txBody>
        </p:sp>
      </p:grpSp>
      <p:grpSp>
        <p:nvGrpSpPr>
          <p:cNvPr id="16" name="Group 16"/>
          <p:cNvGrpSpPr/>
          <p:nvPr/>
        </p:nvGrpSpPr>
        <p:grpSpPr>
          <a:xfrm>
            <a:off x="12116321" y="-366144"/>
            <a:ext cx="6436524" cy="1006526"/>
            <a:chOff x="0" y="0"/>
            <a:chExt cx="1695216" cy="265093"/>
          </a:xfrm>
        </p:grpSpPr>
        <p:sp>
          <p:nvSpPr>
            <p:cNvPr id="17" name="Freeform 17"/>
            <p:cNvSpPr/>
            <p:nvPr/>
          </p:nvSpPr>
          <p:spPr>
            <a:xfrm>
              <a:off x="0" y="0"/>
              <a:ext cx="1695216" cy="265093"/>
            </a:xfrm>
            <a:custGeom>
              <a:avLst/>
              <a:gdLst/>
              <a:ahLst/>
              <a:cxnLst/>
              <a:rect l="l" t="t" r="r" b="b"/>
              <a:pathLst>
                <a:path w="1695216" h="265093">
                  <a:moveTo>
                    <a:pt x="0" y="0"/>
                  </a:moveTo>
                  <a:lnTo>
                    <a:pt x="1695216" y="0"/>
                  </a:lnTo>
                  <a:lnTo>
                    <a:pt x="1695216" y="265093"/>
                  </a:lnTo>
                  <a:lnTo>
                    <a:pt x="0" y="265093"/>
                  </a:lnTo>
                  <a:close/>
                </a:path>
              </a:pathLst>
            </a:custGeom>
            <a:solidFill>
              <a:srgbClr val="034B65"/>
            </a:solidFill>
          </p:spPr>
        </p:sp>
        <p:sp>
          <p:nvSpPr>
            <p:cNvPr id="18" name="TextBox 18"/>
            <p:cNvSpPr txBox="1"/>
            <p:nvPr/>
          </p:nvSpPr>
          <p:spPr>
            <a:xfrm>
              <a:off x="0" y="-47625"/>
              <a:ext cx="1695216" cy="312718"/>
            </a:xfrm>
            <a:prstGeom prst="rect">
              <a:avLst/>
            </a:prstGeom>
          </p:spPr>
          <p:txBody>
            <a:bodyPr lIns="50800" tIns="50800" rIns="50800" bIns="50800" rtlCol="0" anchor="ctr"/>
            <a:lstStyle/>
            <a:p>
              <a:pPr algn="ctr">
                <a:lnSpc>
                  <a:spcPts val="2659"/>
                </a:lnSpc>
              </a:pPr>
              <a:endParaRPr/>
            </a:p>
          </p:txBody>
        </p:sp>
      </p:grpSp>
      <p:grpSp>
        <p:nvGrpSpPr>
          <p:cNvPr id="19" name="Group 19"/>
          <p:cNvGrpSpPr/>
          <p:nvPr/>
        </p:nvGrpSpPr>
        <p:grpSpPr>
          <a:xfrm>
            <a:off x="6018805" y="9633781"/>
            <a:ext cx="6436524" cy="1006526"/>
            <a:chOff x="0" y="0"/>
            <a:chExt cx="1695216" cy="265093"/>
          </a:xfrm>
        </p:grpSpPr>
        <p:sp>
          <p:nvSpPr>
            <p:cNvPr id="20" name="Freeform 20"/>
            <p:cNvSpPr/>
            <p:nvPr/>
          </p:nvSpPr>
          <p:spPr>
            <a:xfrm>
              <a:off x="0" y="0"/>
              <a:ext cx="1695216" cy="265093"/>
            </a:xfrm>
            <a:custGeom>
              <a:avLst/>
              <a:gdLst/>
              <a:ahLst/>
              <a:cxnLst/>
              <a:rect l="l" t="t" r="r" b="b"/>
              <a:pathLst>
                <a:path w="1695216" h="265093">
                  <a:moveTo>
                    <a:pt x="0" y="0"/>
                  </a:moveTo>
                  <a:lnTo>
                    <a:pt x="1695216" y="0"/>
                  </a:lnTo>
                  <a:lnTo>
                    <a:pt x="1695216" y="265093"/>
                  </a:lnTo>
                  <a:lnTo>
                    <a:pt x="0" y="265093"/>
                  </a:lnTo>
                  <a:close/>
                </a:path>
              </a:pathLst>
            </a:custGeom>
            <a:solidFill>
              <a:srgbClr val="167DA2"/>
            </a:solidFill>
          </p:spPr>
        </p:sp>
        <p:sp>
          <p:nvSpPr>
            <p:cNvPr id="21" name="TextBox 21"/>
            <p:cNvSpPr txBox="1"/>
            <p:nvPr/>
          </p:nvSpPr>
          <p:spPr>
            <a:xfrm>
              <a:off x="0" y="-47625"/>
              <a:ext cx="1695216" cy="312718"/>
            </a:xfrm>
            <a:prstGeom prst="rect">
              <a:avLst/>
            </a:prstGeom>
          </p:spPr>
          <p:txBody>
            <a:bodyPr lIns="50800" tIns="50800" rIns="50800" bIns="50800" rtlCol="0" anchor="ctr"/>
            <a:lstStyle/>
            <a:p>
              <a:pPr algn="ctr">
                <a:lnSpc>
                  <a:spcPts val="2659"/>
                </a:lnSpc>
              </a:pPr>
              <a:endParaRPr/>
            </a:p>
          </p:txBody>
        </p:sp>
      </p:grpSp>
      <p:grpSp>
        <p:nvGrpSpPr>
          <p:cNvPr id="22" name="Group 22"/>
          <p:cNvGrpSpPr/>
          <p:nvPr/>
        </p:nvGrpSpPr>
        <p:grpSpPr>
          <a:xfrm>
            <a:off x="6018805" y="-366144"/>
            <a:ext cx="6436524" cy="1006526"/>
            <a:chOff x="0" y="0"/>
            <a:chExt cx="1695216" cy="265093"/>
          </a:xfrm>
        </p:grpSpPr>
        <p:sp>
          <p:nvSpPr>
            <p:cNvPr id="23" name="Freeform 23"/>
            <p:cNvSpPr/>
            <p:nvPr/>
          </p:nvSpPr>
          <p:spPr>
            <a:xfrm>
              <a:off x="0" y="0"/>
              <a:ext cx="1695216" cy="265093"/>
            </a:xfrm>
            <a:custGeom>
              <a:avLst/>
              <a:gdLst/>
              <a:ahLst/>
              <a:cxnLst/>
              <a:rect l="l" t="t" r="r" b="b"/>
              <a:pathLst>
                <a:path w="1695216" h="265093">
                  <a:moveTo>
                    <a:pt x="0" y="0"/>
                  </a:moveTo>
                  <a:lnTo>
                    <a:pt x="1695216" y="0"/>
                  </a:lnTo>
                  <a:lnTo>
                    <a:pt x="1695216" y="265093"/>
                  </a:lnTo>
                  <a:lnTo>
                    <a:pt x="0" y="265093"/>
                  </a:lnTo>
                  <a:close/>
                </a:path>
              </a:pathLst>
            </a:custGeom>
            <a:solidFill>
              <a:srgbClr val="167DA2"/>
            </a:solidFill>
          </p:spPr>
        </p:sp>
        <p:sp>
          <p:nvSpPr>
            <p:cNvPr id="24" name="TextBox 24"/>
            <p:cNvSpPr txBox="1"/>
            <p:nvPr/>
          </p:nvSpPr>
          <p:spPr>
            <a:xfrm>
              <a:off x="0" y="-47625"/>
              <a:ext cx="1695216" cy="312718"/>
            </a:xfrm>
            <a:prstGeom prst="rect">
              <a:avLst/>
            </a:prstGeom>
          </p:spPr>
          <p:txBody>
            <a:bodyPr lIns="50800" tIns="50800" rIns="50800" bIns="50800" rtlCol="0" anchor="ctr"/>
            <a:lstStyle/>
            <a:p>
              <a:pPr algn="ctr">
                <a:lnSpc>
                  <a:spcPts val="2659"/>
                </a:lnSpc>
              </a:pPr>
              <a:endParaRPr/>
            </a:p>
          </p:txBody>
        </p:sp>
      </p:grpSp>
      <p:pic>
        <p:nvPicPr>
          <p:cNvPr id="28" name="Picture 27">
            <a:extLst>
              <a:ext uri="{FF2B5EF4-FFF2-40B4-BE49-F238E27FC236}">
                <a16:creationId xmlns:a16="http://schemas.microsoft.com/office/drawing/2014/main" id="{D803F07E-BE70-A52A-36F5-EAB6E8DF51B3}"/>
              </a:ext>
            </a:extLst>
          </p:cNvPr>
          <p:cNvPicPr>
            <a:picLocks noChangeAspect="1"/>
          </p:cNvPicPr>
          <p:nvPr/>
        </p:nvPicPr>
        <p:blipFill>
          <a:blip r:embed="rId2"/>
          <a:stretch>
            <a:fillRect/>
          </a:stretch>
        </p:blipFill>
        <p:spPr>
          <a:xfrm>
            <a:off x="7848600" y="4547739"/>
            <a:ext cx="2057400" cy="2057400"/>
          </a:xfrm>
          <a:prstGeom prst="rect">
            <a:avLst/>
          </a:prstGeom>
        </p:spPr>
      </p:pic>
    </p:spTree>
  </p:cSld>
  <p:clrMapOvr>
    <a:masterClrMapping/>
  </p:clrMapOvr>
  <p:transition spd="slow">
    <p:cove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64845" y="9633781"/>
            <a:ext cx="6436524" cy="1006526"/>
            <a:chOff x="0" y="0"/>
            <a:chExt cx="1695216" cy="265093"/>
          </a:xfrm>
        </p:grpSpPr>
        <p:sp>
          <p:nvSpPr>
            <p:cNvPr id="3" name="Freeform 3"/>
            <p:cNvSpPr/>
            <p:nvPr/>
          </p:nvSpPr>
          <p:spPr>
            <a:xfrm>
              <a:off x="0" y="0"/>
              <a:ext cx="1695216" cy="265093"/>
            </a:xfrm>
            <a:custGeom>
              <a:avLst/>
              <a:gdLst/>
              <a:ahLst/>
              <a:cxnLst/>
              <a:rect l="l" t="t" r="r" b="b"/>
              <a:pathLst>
                <a:path w="1695216" h="265093">
                  <a:moveTo>
                    <a:pt x="0" y="0"/>
                  </a:moveTo>
                  <a:lnTo>
                    <a:pt x="1695216" y="0"/>
                  </a:lnTo>
                  <a:lnTo>
                    <a:pt x="1695216" y="265093"/>
                  </a:lnTo>
                  <a:lnTo>
                    <a:pt x="0" y="265093"/>
                  </a:lnTo>
                  <a:close/>
                </a:path>
              </a:pathLst>
            </a:custGeom>
            <a:solidFill>
              <a:srgbClr val="5CC1E6"/>
            </a:solidFill>
          </p:spPr>
        </p:sp>
        <p:sp>
          <p:nvSpPr>
            <p:cNvPr id="4" name="TextBox 4"/>
            <p:cNvSpPr txBox="1"/>
            <p:nvPr/>
          </p:nvSpPr>
          <p:spPr>
            <a:xfrm>
              <a:off x="0" y="-47625"/>
              <a:ext cx="1695216" cy="312718"/>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2116321" y="9633781"/>
            <a:ext cx="6436524" cy="1006526"/>
            <a:chOff x="0" y="0"/>
            <a:chExt cx="1695216" cy="265093"/>
          </a:xfrm>
        </p:grpSpPr>
        <p:sp>
          <p:nvSpPr>
            <p:cNvPr id="6" name="Freeform 6"/>
            <p:cNvSpPr/>
            <p:nvPr/>
          </p:nvSpPr>
          <p:spPr>
            <a:xfrm>
              <a:off x="0" y="0"/>
              <a:ext cx="1695216" cy="265093"/>
            </a:xfrm>
            <a:custGeom>
              <a:avLst/>
              <a:gdLst/>
              <a:ahLst/>
              <a:cxnLst/>
              <a:rect l="l" t="t" r="r" b="b"/>
              <a:pathLst>
                <a:path w="1695216" h="265093">
                  <a:moveTo>
                    <a:pt x="0" y="0"/>
                  </a:moveTo>
                  <a:lnTo>
                    <a:pt x="1695216" y="0"/>
                  </a:lnTo>
                  <a:lnTo>
                    <a:pt x="1695216" y="265093"/>
                  </a:lnTo>
                  <a:lnTo>
                    <a:pt x="0" y="265093"/>
                  </a:lnTo>
                  <a:close/>
                </a:path>
              </a:pathLst>
            </a:custGeom>
            <a:solidFill>
              <a:srgbClr val="034B65"/>
            </a:solidFill>
          </p:spPr>
        </p:sp>
        <p:sp>
          <p:nvSpPr>
            <p:cNvPr id="7" name="TextBox 7"/>
            <p:cNvSpPr txBox="1"/>
            <p:nvPr/>
          </p:nvSpPr>
          <p:spPr>
            <a:xfrm>
              <a:off x="0" y="-47625"/>
              <a:ext cx="1695216" cy="312718"/>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6018805" y="9633781"/>
            <a:ext cx="6436524" cy="1006526"/>
            <a:chOff x="0" y="0"/>
            <a:chExt cx="1695216" cy="265093"/>
          </a:xfrm>
        </p:grpSpPr>
        <p:sp>
          <p:nvSpPr>
            <p:cNvPr id="9" name="Freeform 9"/>
            <p:cNvSpPr/>
            <p:nvPr/>
          </p:nvSpPr>
          <p:spPr>
            <a:xfrm>
              <a:off x="0" y="0"/>
              <a:ext cx="1695216" cy="265093"/>
            </a:xfrm>
            <a:custGeom>
              <a:avLst/>
              <a:gdLst/>
              <a:ahLst/>
              <a:cxnLst/>
              <a:rect l="l" t="t" r="r" b="b"/>
              <a:pathLst>
                <a:path w="1695216" h="265093">
                  <a:moveTo>
                    <a:pt x="0" y="0"/>
                  </a:moveTo>
                  <a:lnTo>
                    <a:pt x="1695216" y="0"/>
                  </a:lnTo>
                  <a:lnTo>
                    <a:pt x="1695216" y="265093"/>
                  </a:lnTo>
                  <a:lnTo>
                    <a:pt x="0" y="265093"/>
                  </a:lnTo>
                  <a:close/>
                </a:path>
              </a:pathLst>
            </a:custGeom>
            <a:solidFill>
              <a:srgbClr val="167DA2"/>
            </a:solidFill>
          </p:spPr>
        </p:sp>
        <p:sp>
          <p:nvSpPr>
            <p:cNvPr id="10" name="TextBox 10"/>
            <p:cNvSpPr txBox="1"/>
            <p:nvPr/>
          </p:nvSpPr>
          <p:spPr>
            <a:xfrm>
              <a:off x="0" y="-47625"/>
              <a:ext cx="1695216" cy="312718"/>
            </a:xfrm>
            <a:prstGeom prst="rect">
              <a:avLst/>
            </a:prstGeom>
          </p:spPr>
          <p:txBody>
            <a:bodyPr lIns="50800" tIns="50800" rIns="50800" bIns="50800" rtlCol="0" anchor="ctr"/>
            <a:lstStyle/>
            <a:p>
              <a:pPr algn="ctr">
                <a:lnSpc>
                  <a:spcPts val="2659"/>
                </a:lnSpc>
              </a:pPr>
              <a:endParaRPr/>
            </a:p>
          </p:txBody>
        </p:sp>
      </p:grpSp>
      <p:sp>
        <p:nvSpPr>
          <p:cNvPr id="11" name="TextBox 11"/>
          <p:cNvSpPr txBox="1"/>
          <p:nvPr/>
        </p:nvSpPr>
        <p:spPr>
          <a:xfrm>
            <a:off x="292382" y="1898051"/>
            <a:ext cx="9607255" cy="1000125"/>
          </a:xfrm>
          <a:prstGeom prst="rect">
            <a:avLst/>
          </a:prstGeom>
        </p:spPr>
        <p:txBody>
          <a:bodyPr lIns="0" tIns="0" rIns="0" bIns="0" rtlCol="0" anchor="t">
            <a:spAutoFit/>
          </a:bodyPr>
          <a:lstStyle/>
          <a:p>
            <a:pPr marL="0" lvl="0" indent="0" algn="l">
              <a:lnSpc>
                <a:spcPts val="7800"/>
              </a:lnSpc>
              <a:spcBef>
                <a:spcPct val="0"/>
              </a:spcBef>
            </a:pPr>
            <a:r>
              <a:rPr lang="en-US" sz="6500" b="1">
                <a:solidFill>
                  <a:srgbClr val="000000"/>
                </a:solidFill>
                <a:latin typeface="IBM Plex Sans Bold"/>
                <a:ea typeface="IBM Plex Sans Bold"/>
                <a:cs typeface="IBM Plex Sans Bold"/>
                <a:sym typeface="IBM Plex Sans Bold"/>
              </a:rPr>
              <a:t>Các nhóm API xây dựng.</a:t>
            </a:r>
          </a:p>
        </p:txBody>
      </p:sp>
      <p:grpSp>
        <p:nvGrpSpPr>
          <p:cNvPr id="12" name="Group 12"/>
          <p:cNvGrpSpPr/>
          <p:nvPr/>
        </p:nvGrpSpPr>
        <p:grpSpPr>
          <a:xfrm>
            <a:off x="-268444" y="807933"/>
            <a:ext cx="4151561" cy="847097"/>
            <a:chOff x="0" y="0"/>
            <a:chExt cx="8525058" cy="1739479"/>
          </a:xfrm>
        </p:grpSpPr>
        <p:sp>
          <p:nvSpPr>
            <p:cNvPr id="13" name="Freeform 13"/>
            <p:cNvSpPr/>
            <p:nvPr/>
          </p:nvSpPr>
          <p:spPr>
            <a:xfrm>
              <a:off x="0" y="0"/>
              <a:ext cx="8525059" cy="1739479"/>
            </a:xfrm>
            <a:custGeom>
              <a:avLst/>
              <a:gdLst/>
              <a:ahLst/>
              <a:cxnLst/>
              <a:rect l="l" t="t" r="r" b="b"/>
              <a:pathLst>
                <a:path w="8525059" h="1739479">
                  <a:moveTo>
                    <a:pt x="203200" y="0"/>
                  </a:moveTo>
                  <a:lnTo>
                    <a:pt x="8525059" y="0"/>
                  </a:lnTo>
                  <a:lnTo>
                    <a:pt x="8321859" y="1739479"/>
                  </a:lnTo>
                  <a:lnTo>
                    <a:pt x="0" y="1739479"/>
                  </a:lnTo>
                  <a:lnTo>
                    <a:pt x="203200" y="0"/>
                  </a:lnTo>
                  <a:close/>
                </a:path>
              </a:pathLst>
            </a:custGeom>
            <a:solidFill>
              <a:srgbClr val="167DA2"/>
            </a:solidFill>
          </p:spPr>
        </p:sp>
        <p:sp>
          <p:nvSpPr>
            <p:cNvPr id="14" name="TextBox 14"/>
            <p:cNvSpPr txBox="1"/>
            <p:nvPr/>
          </p:nvSpPr>
          <p:spPr>
            <a:xfrm>
              <a:off x="101600" y="-47625"/>
              <a:ext cx="8321858" cy="1787104"/>
            </a:xfrm>
            <a:prstGeom prst="rect">
              <a:avLst/>
            </a:prstGeom>
          </p:spPr>
          <p:txBody>
            <a:bodyPr lIns="50800" tIns="50800" rIns="50800" bIns="50800" rtlCol="0" anchor="ctr"/>
            <a:lstStyle/>
            <a:p>
              <a:pPr algn="ctr">
                <a:lnSpc>
                  <a:spcPts val="2659"/>
                </a:lnSpc>
              </a:pPr>
              <a:endParaRPr/>
            </a:p>
          </p:txBody>
        </p:sp>
      </p:grpSp>
      <p:grpSp>
        <p:nvGrpSpPr>
          <p:cNvPr id="15" name="Group 15"/>
          <p:cNvGrpSpPr/>
          <p:nvPr/>
        </p:nvGrpSpPr>
        <p:grpSpPr>
          <a:xfrm>
            <a:off x="-598519" y="582158"/>
            <a:ext cx="3854705" cy="847097"/>
            <a:chOff x="0" y="0"/>
            <a:chExt cx="7915478" cy="1739479"/>
          </a:xfrm>
        </p:grpSpPr>
        <p:sp>
          <p:nvSpPr>
            <p:cNvPr id="16" name="Freeform 16"/>
            <p:cNvSpPr/>
            <p:nvPr/>
          </p:nvSpPr>
          <p:spPr>
            <a:xfrm>
              <a:off x="0" y="0"/>
              <a:ext cx="7915478" cy="1739479"/>
            </a:xfrm>
            <a:custGeom>
              <a:avLst/>
              <a:gdLst/>
              <a:ahLst/>
              <a:cxnLst/>
              <a:rect l="l" t="t" r="r" b="b"/>
              <a:pathLst>
                <a:path w="7915478" h="1739479">
                  <a:moveTo>
                    <a:pt x="203200" y="0"/>
                  </a:moveTo>
                  <a:lnTo>
                    <a:pt x="7915478" y="0"/>
                  </a:lnTo>
                  <a:lnTo>
                    <a:pt x="7712278" y="1739479"/>
                  </a:lnTo>
                  <a:lnTo>
                    <a:pt x="0" y="1739479"/>
                  </a:lnTo>
                  <a:lnTo>
                    <a:pt x="203200" y="0"/>
                  </a:lnTo>
                  <a:close/>
                </a:path>
              </a:pathLst>
            </a:custGeom>
            <a:solidFill>
              <a:srgbClr val="5CC1E6"/>
            </a:solidFill>
          </p:spPr>
        </p:sp>
        <p:sp>
          <p:nvSpPr>
            <p:cNvPr id="17" name="TextBox 17"/>
            <p:cNvSpPr txBox="1"/>
            <p:nvPr/>
          </p:nvSpPr>
          <p:spPr>
            <a:xfrm>
              <a:off x="101600" y="-47625"/>
              <a:ext cx="7712278" cy="1787104"/>
            </a:xfrm>
            <a:prstGeom prst="rect">
              <a:avLst/>
            </a:prstGeom>
          </p:spPr>
          <p:txBody>
            <a:bodyPr lIns="50800" tIns="50800" rIns="50800" bIns="50800" rtlCol="0" anchor="ctr"/>
            <a:lstStyle/>
            <a:p>
              <a:pPr algn="ctr">
                <a:lnSpc>
                  <a:spcPts val="2659"/>
                </a:lnSpc>
              </a:pPr>
              <a:endParaRPr/>
            </a:p>
          </p:txBody>
        </p:sp>
      </p:grpSp>
      <p:sp>
        <p:nvSpPr>
          <p:cNvPr id="18" name="AutoShape 18"/>
          <p:cNvSpPr/>
          <p:nvPr/>
        </p:nvSpPr>
        <p:spPr>
          <a:xfrm>
            <a:off x="10367354" y="497436"/>
            <a:ext cx="6891946" cy="1984610"/>
          </a:xfrm>
          <a:prstGeom prst="rect">
            <a:avLst/>
          </a:prstGeom>
          <a:solidFill>
            <a:srgbClr val="F4F4F4"/>
          </a:solidFill>
        </p:spPr>
      </p:sp>
      <p:pic>
        <p:nvPicPr>
          <p:cNvPr id="19" name="Picture 19"/>
          <p:cNvPicPr>
            <a:picLocks noChangeAspect="1"/>
          </p:cNvPicPr>
          <p:nvPr/>
        </p:nvPicPr>
        <p:blipFill>
          <a:blip r:embed="rId2"/>
          <a:stretch>
            <a:fillRect/>
          </a:stretch>
        </p:blipFill>
        <p:spPr>
          <a:xfrm>
            <a:off x="10628251" y="582291"/>
            <a:ext cx="1814899" cy="1814899"/>
          </a:xfrm>
          <a:prstGeom prst="rect">
            <a:avLst/>
          </a:prstGeom>
        </p:spPr>
      </p:pic>
      <p:sp>
        <p:nvSpPr>
          <p:cNvPr id="20" name="AutoShape 20"/>
          <p:cNvSpPr/>
          <p:nvPr/>
        </p:nvSpPr>
        <p:spPr>
          <a:xfrm>
            <a:off x="10367354" y="2754703"/>
            <a:ext cx="6891946" cy="1984610"/>
          </a:xfrm>
          <a:prstGeom prst="rect">
            <a:avLst/>
          </a:prstGeom>
          <a:solidFill>
            <a:srgbClr val="F4F4F4"/>
          </a:solidFill>
        </p:spPr>
      </p:sp>
      <p:sp>
        <p:nvSpPr>
          <p:cNvPr id="21" name="TextBox 21"/>
          <p:cNvSpPr txBox="1"/>
          <p:nvPr/>
        </p:nvSpPr>
        <p:spPr>
          <a:xfrm>
            <a:off x="12538426" y="1272254"/>
            <a:ext cx="4243001" cy="406400"/>
          </a:xfrm>
          <a:prstGeom prst="rect">
            <a:avLst/>
          </a:prstGeom>
        </p:spPr>
        <p:txBody>
          <a:bodyPr lIns="0" tIns="0" rIns="0" bIns="0" rtlCol="0" anchor="t">
            <a:spAutoFit/>
          </a:bodyPr>
          <a:lstStyle/>
          <a:p>
            <a:pPr marL="0" lvl="1" indent="0" algn="l">
              <a:lnSpc>
                <a:spcPts val="3249"/>
              </a:lnSpc>
              <a:spcBef>
                <a:spcPct val="0"/>
              </a:spcBef>
            </a:pPr>
            <a:r>
              <a:rPr lang="en-US" sz="2499">
                <a:solidFill>
                  <a:srgbClr val="000000"/>
                </a:solidFill>
                <a:latin typeface="IBM Plex Sans"/>
                <a:ea typeface="IBM Plex Sans"/>
                <a:cs typeface="IBM Plex Sans"/>
                <a:sym typeface="IBM Plex Sans"/>
              </a:rPr>
              <a:t>API Quản lý Giỏ Hàng</a:t>
            </a:r>
          </a:p>
        </p:txBody>
      </p:sp>
      <p:sp>
        <p:nvSpPr>
          <p:cNvPr id="22" name="TextBox 22"/>
          <p:cNvSpPr txBox="1"/>
          <p:nvPr/>
        </p:nvSpPr>
        <p:spPr>
          <a:xfrm>
            <a:off x="12538426" y="3529520"/>
            <a:ext cx="4243001" cy="406400"/>
          </a:xfrm>
          <a:prstGeom prst="rect">
            <a:avLst/>
          </a:prstGeom>
        </p:spPr>
        <p:txBody>
          <a:bodyPr lIns="0" tIns="0" rIns="0" bIns="0" rtlCol="0" anchor="t">
            <a:spAutoFit/>
          </a:bodyPr>
          <a:lstStyle/>
          <a:p>
            <a:pPr marL="0" lvl="1" indent="0" algn="l">
              <a:lnSpc>
                <a:spcPts val="3249"/>
              </a:lnSpc>
              <a:spcBef>
                <a:spcPct val="0"/>
              </a:spcBef>
            </a:pPr>
            <a:r>
              <a:rPr lang="en-US" sz="2499">
                <a:solidFill>
                  <a:srgbClr val="000000"/>
                </a:solidFill>
                <a:latin typeface="IBM Plex Sans"/>
                <a:ea typeface="IBM Plex Sans"/>
                <a:cs typeface="IBM Plex Sans"/>
                <a:sym typeface="IBM Plex Sans"/>
              </a:rPr>
              <a:t>API Quản lý Đơn Hàng</a:t>
            </a:r>
          </a:p>
        </p:txBody>
      </p:sp>
      <p:pic>
        <p:nvPicPr>
          <p:cNvPr id="23" name="Picture 23"/>
          <p:cNvPicPr>
            <a:picLocks noChangeAspect="1"/>
          </p:cNvPicPr>
          <p:nvPr/>
        </p:nvPicPr>
        <p:blipFill>
          <a:blip r:embed="rId3"/>
          <a:stretch>
            <a:fillRect/>
          </a:stretch>
        </p:blipFill>
        <p:spPr>
          <a:xfrm>
            <a:off x="10628251" y="2839558"/>
            <a:ext cx="1814899" cy="1814899"/>
          </a:xfrm>
          <a:prstGeom prst="rect">
            <a:avLst/>
          </a:prstGeom>
        </p:spPr>
      </p:pic>
      <p:sp>
        <p:nvSpPr>
          <p:cNvPr id="24" name="TextBox 24"/>
          <p:cNvSpPr txBox="1"/>
          <p:nvPr/>
        </p:nvSpPr>
        <p:spPr>
          <a:xfrm>
            <a:off x="11025139" y="1173839"/>
            <a:ext cx="1021124" cy="603229"/>
          </a:xfrm>
          <a:prstGeom prst="rect">
            <a:avLst/>
          </a:prstGeom>
        </p:spPr>
        <p:txBody>
          <a:bodyPr lIns="0" tIns="0" rIns="0" bIns="0" rtlCol="0" anchor="t">
            <a:spAutoFit/>
          </a:bodyPr>
          <a:lstStyle/>
          <a:p>
            <a:pPr marL="0" lvl="1" indent="0" algn="ctr">
              <a:lnSpc>
                <a:spcPts val="4960"/>
              </a:lnSpc>
              <a:spcBef>
                <a:spcPct val="0"/>
              </a:spcBef>
            </a:pPr>
            <a:r>
              <a:rPr lang="en-US" sz="3816">
                <a:solidFill>
                  <a:srgbClr val="000000"/>
                </a:solidFill>
                <a:latin typeface="IBM Plex Sans"/>
                <a:ea typeface="IBM Plex Sans"/>
                <a:cs typeface="IBM Plex Sans"/>
                <a:sym typeface="IBM Plex Sans"/>
              </a:rPr>
              <a:t>03</a:t>
            </a:r>
          </a:p>
        </p:txBody>
      </p:sp>
      <p:sp>
        <p:nvSpPr>
          <p:cNvPr id="25" name="TextBox 25"/>
          <p:cNvSpPr txBox="1"/>
          <p:nvPr/>
        </p:nvSpPr>
        <p:spPr>
          <a:xfrm>
            <a:off x="11025139" y="3431106"/>
            <a:ext cx="1021124" cy="603229"/>
          </a:xfrm>
          <a:prstGeom prst="rect">
            <a:avLst/>
          </a:prstGeom>
        </p:spPr>
        <p:txBody>
          <a:bodyPr lIns="0" tIns="0" rIns="0" bIns="0" rtlCol="0" anchor="t">
            <a:spAutoFit/>
          </a:bodyPr>
          <a:lstStyle/>
          <a:p>
            <a:pPr marL="0" lvl="1" indent="0" algn="ctr">
              <a:lnSpc>
                <a:spcPts val="4960"/>
              </a:lnSpc>
              <a:spcBef>
                <a:spcPct val="0"/>
              </a:spcBef>
            </a:pPr>
            <a:r>
              <a:rPr lang="en-US" sz="3816">
                <a:solidFill>
                  <a:srgbClr val="000000"/>
                </a:solidFill>
                <a:latin typeface="IBM Plex Sans"/>
                <a:ea typeface="IBM Plex Sans"/>
                <a:cs typeface="IBM Plex Sans"/>
                <a:sym typeface="IBM Plex Sans"/>
              </a:rPr>
              <a:t>04</a:t>
            </a:r>
          </a:p>
        </p:txBody>
      </p:sp>
      <p:sp>
        <p:nvSpPr>
          <p:cNvPr id="26" name="AutoShape 26"/>
          <p:cNvSpPr/>
          <p:nvPr/>
        </p:nvSpPr>
        <p:spPr>
          <a:xfrm>
            <a:off x="10367354" y="5012854"/>
            <a:ext cx="6891946" cy="1984610"/>
          </a:xfrm>
          <a:prstGeom prst="rect">
            <a:avLst/>
          </a:prstGeom>
          <a:solidFill>
            <a:srgbClr val="F4F4F4"/>
          </a:solidFill>
        </p:spPr>
      </p:sp>
      <p:sp>
        <p:nvSpPr>
          <p:cNvPr id="27" name="TextBox 27"/>
          <p:cNvSpPr txBox="1"/>
          <p:nvPr/>
        </p:nvSpPr>
        <p:spPr>
          <a:xfrm>
            <a:off x="12538426" y="5787672"/>
            <a:ext cx="4243001" cy="406400"/>
          </a:xfrm>
          <a:prstGeom prst="rect">
            <a:avLst/>
          </a:prstGeom>
        </p:spPr>
        <p:txBody>
          <a:bodyPr lIns="0" tIns="0" rIns="0" bIns="0" rtlCol="0" anchor="t">
            <a:spAutoFit/>
          </a:bodyPr>
          <a:lstStyle/>
          <a:p>
            <a:pPr marL="0" lvl="1" indent="0" algn="l">
              <a:lnSpc>
                <a:spcPts val="3249"/>
              </a:lnSpc>
              <a:spcBef>
                <a:spcPct val="0"/>
              </a:spcBef>
            </a:pPr>
            <a:r>
              <a:rPr lang="en-US" sz="2499">
                <a:solidFill>
                  <a:srgbClr val="000000"/>
                </a:solidFill>
                <a:latin typeface="IBM Plex Sans"/>
                <a:ea typeface="IBM Plex Sans"/>
                <a:cs typeface="IBM Plex Sans"/>
                <a:sym typeface="IBM Plex Sans"/>
              </a:rPr>
              <a:t>API Thanh Toán</a:t>
            </a:r>
          </a:p>
        </p:txBody>
      </p:sp>
      <p:pic>
        <p:nvPicPr>
          <p:cNvPr id="28" name="Picture 28"/>
          <p:cNvPicPr>
            <a:picLocks noChangeAspect="1"/>
          </p:cNvPicPr>
          <p:nvPr/>
        </p:nvPicPr>
        <p:blipFill>
          <a:blip r:embed="rId4"/>
          <a:stretch>
            <a:fillRect/>
          </a:stretch>
        </p:blipFill>
        <p:spPr>
          <a:xfrm>
            <a:off x="10628251" y="5097709"/>
            <a:ext cx="1814899" cy="1814899"/>
          </a:xfrm>
          <a:prstGeom prst="rect">
            <a:avLst/>
          </a:prstGeom>
        </p:spPr>
      </p:pic>
      <p:sp>
        <p:nvSpPr>
          <p:cNvPr id="29" name="TextBox 29"/>
          <p:cNvSpPr txBox="1"/>
          <p:nvPr/>
        </p:nvSpPr>
        <p:spPr>
          <a:xfrm>
            <a:off x="11025139" y="5689257"/>
            <a:ext cx="1021124" cy="603229"/>
          </a:xfrm>
          <a:prstGeom prst="rect">
            <a:avLst/>
          </a:prstGeom>
        </p:spPr>
        <p:txBody>
          <a:bodyPr lIns="0" tIns="0" rIns="0" bIns="0" rtlCol="0" anchor="t">
            <a:spAutoFit/>
          </a:bodyPr>
          <a:lstStyle/>
          <a:p>
            <a:pPr marL="0" lvl="1" indent="0" algn="ctr">
              <a:lnSpc>
                <a:spcPts val="4960"/>
              </a:lnSpc>
              <a:spcBef>
                <a:spcPct val="0"/>
              </a:spcBef>
            </a:pPr>
            <a:r>
              <a:rPr lang="en-US" sz="3816">
                <a:solidFill>
                  <a:srgbClr val="000000"/>
                </a:solidFill>
                <a:latin typeface="IBM Plex Sans"/>
                <a:ea typeface="IBM Plex Sans"/>
                <a:cs typeface="IBM Plex Sans"/>
                <a:sym typeface="IBM Plex Sans"/>
              </a:rPr>
              <a:t>05</a:t>
            </a:r>
          </a:p>
        </p:txBody>
      </p:sp>
      <p:sp>
        <p:nvSpPr>
          <p:cNvPr id="30" name="AutoShape 30"/>
          <p:cNvSpPr/>
          <p:nvPr/>
        </p:nvSpPr>
        <p:spPr>
          <a:xfrm>
            <a:off x="10367354" y="7273690"/>
            <a:ext cx="6891946" cy="1984610"/>
          </a:xfrm>
          <a:prstGeom prst="rect">
            <a:avLst/>
          </a:prstGeom>
          <a:solidFill>
            <a:srgbClr val="F4F4F4"/>
          </a:solidFill>
        </p:spPr>
      </p:sp>
      <p:sp>
        <p:nvSpPr>
          <p:cNvPr id="31" name="TextBox 31"/>
          <p:cNvSpPr txBox="1"/>
          <p:nvPr/>
        </p:nvSpPr>
        <p:spPr>
          <a:xfrm>
            <a:off x="12538426" y="8048507"/>
            <a:ext cx="4243001" cy="406400"/>
          </a:xfrm>
          <a:prstGeom prst="rect">
            <a:avLst/>
          </a:prstGeom>
        </p:spPr>
        <p:txBody>
          <a:bodyPr lIns="0" tIns="0" rIns="0" bIns="0" rtlCol="0" anchor="t">
            <a:spAutoFit/>
          </a:bodyPr>
          <a:lstStyle/>
          <a:p>
            <a:pPr marL="0" lvl="1" indent="0" algn="l">
              <a:lnSpc>
                <a:spcPts val="3249"/>
              </a:lnSpc>
              <a:spcBef>
                <a:spcPct val="0"/>
              </a:spcBef>
            </a:pPr>
            <a:r>
              <a:rPr lang="en-US" sz="2499">
                <a:solidFill>
                  <a:srgbClr val="000000"/>
                </a:solidFill>
                <a:latin typeface="IBM Plex Sans"/>
                <a:ea typeface="IBM Plex Sans"/>
                <a:cs typeface="IBM Plex Sans"/>
                <a:sym typeface="IBM Plex Sans"/>
              </a:rPr>
              <a:t>API Đánh Giá Sản Phẩm</a:t>
            </a:r>
          </a:p>
        </p:txBody>
      </p:sp>
      <p:pic>
        <p:nvPicPr>
          <p:cNvPr id="32" name="Picture 32"/>
          <p:cNvPicPr>
            <a:picLocks noChangeAspect="1"/>
          </p:cNvPicPr>
          <p:nvPr/>
        </p:nvPicPr>
        <p:blipFill>
          <a:blip r:embed="rId5"/>
          <a:stretch>
            <a:fillRect/>
          </a:stretch>
        </p:blipFill>
        <p:spPr>
          <a:xfrm>
            <a:off x="10628251" y="7358545"/>
            <a:ext cx="1814899" cy="1814899"/>
          </a:xfrm>
          <a:prstGeom prst="rect">
            <a:avLst/>
          </a:prstGeom>
        </p:spPr>
      </p:pic>
      <p:sp>
        <p:nvSpPr>
          <p:cNvPr id="33" name="TextBox 33"/>
          <p:cNvSpPr txBox="1"/>
          <p:nvPr/>
        </p:nvSpPr>
        <p:spPr>
          <a:xfrm>
            <a:off x="11025139" y="7950093"/>
            <a:ext cx="1021124" cy="603229"/>
          </a:xfrm>
          <a:prstGeom prst="rect">
            <a:avLst/>
          </a:prstGeom>
        </p:spPr>
        <p:txBody>
          <a:bodyPr lIns="0" tIns="0" rIns="0" bIns="0" rtlCol="0" anchor="t">
            <a:spAutoFit/>
          </a:bodyPr>
          <a:lstStyle/>
          <a:p>
            <a:pPr marL="0" lvl="1" indent="0" algn="ctr">
              <a:lnSpc>
                <a:spcPts val="4960"/>
              </a:lnSpc>
              <a:spcBef>
                <a:spcPct val="0"/>
              </a:spcBef>
            </a:pPr>
            <a:r>
              <a:rPr lang="en-US" sz="3816">
                <a:solidFill>
                  <a:srgbClr val="000000"/>
                </a:solidFill>
                <a:latin typeface="IBM Plex Sans"/>
                <a:ea typeface="IBM Plex Sans"/>
                <a:cs typeface="IBM Plex Sans"/>
                <a:sym typeface="IBM Plex Sans"/>
              </a:rPr>
              <a:t>06</a:t>
            </a:r>
          </a:p>
        </p:txBody>
      </p:sp>
      <p:sp>
        <p:nvSpPr>
          <p:cNvPr id="34" name="AutoShape 34"/>
          <p:cNvSpPr/>
          <p:nvPr/>
        </p:nvSpPr>
        <p:spPr>
          <a:xfrm>
            <a:off x="1028700" y="4307876"/>
            <a:ext cx="6891946" cy="1984610"/>
          </a:xfrm>
          <a:prstGeom prst="rect">
            <a:avLst/>
          </a:prstGeom>
          <a:solidFill>
            <a:srgbClr val="F4F4F4"/>
          </a:solidFill>
        </p:spPr>
      </p:sp>
      <p:sp>
        <p:nvSpPr>
          <p:cNvPr id="35" name="TextBox 35"/>
          <p:cNvSpPr txBox="1"/>
          <p:nvPr/>
        </p:nvSpPr>
        <p:spPr>
          <a:xfrm>
            <a:off x="3199772" y="5082694"/>
            <a:ext cx="4243001" cy="406400"/>
          </a:xfrm>
          <a:prstGeom prst="rect">
            <a:avLst/>
          </a:prstGeom>
        </p:spPr>
        <p:txBody>
          <a:bodyPr lIns="0" tIns="0" rIns="0" bIns="0" rtlCol="0" anchor="t">
            <a:spAutoFit/>
          </a:bodyPr>
          <a:lstStyle/>
          <a:p>
            <a:pPr marL="0" lvl="1" indent="0" algn="l">
              <a:lnSpc>
                <a:spcPts val="3249"/>
              </a:lnSpc>
              <a:spcBef>
                <a:spcPct val="0"/>
              </a:spcBef>
            </a:pPr>
            <a:r>
              <a:rPr lang="en-US" sz="2499">
                <a:solidFill>
                  <a:srgbClr val="000000"/>
                </a:solidFill>
                <a:latin typeface="IBM Plex Sans"/>
                <a:ea typeface="IBM Plex Sans"/>
                <a:cs typeface="IBM Plex Sans"/>
                <a:sym typeface="IBM Plex Sans"/>
              </a:rPr>
              <a:t>API Quản lý Người Dùng</a:t>
            </a:r>
          </a:p>
        </p:txBody>
      </p:sp>
      <p:pic>
        <p:nvPicPr>
          <p:cNvPr id="36" name="Picture 36"/>
          <p:cNvPicPr>
            <a:picLocks noChangeAspect="1"/>
          </p:cNvPicPr>
          <p:nvPr/>
        </p:nvPicPr>
        <p:blipFill>
          <a:blip r:embed="rId6"/>
          <a:stretch>
            <a:fillRect/>
          </a:stretch>
        </p:blipFill>
        <p:spPr>
          <a:xfrm>
            <a:off x="1289597" y="4392732"/>
            <a:ext cx="1814899" cy="1814899"/>
          </a:xfrm>
          <a:prstGeom prst="rect">
            <a:avLst/>
          </a:prstGeom>
        </p:spPr>
      </p:pic>
      <p:sp>
        <p:nvSpPr>
          <p:cNvPr id="37" name="TextBox 37"/>
          <p:cNvSpPr txBox="1"/>
          <p:nvPr/>
        </p:nvSpPr>
        <p:spPr>
          <a:xfrm>
            <a:off x="1686485" y="4984279"/>
            <a:ext cx="1021124" cy="603229"/>
          </a:xfrm>
          <a:prstGeom prst="rect">
            <a:avLst/>
          </a:prstGeom>
        </p:spPr>
        <p:txBody>
          <a:bodyPr lIns="0" tIns="0" rIns="0" bIns="0" rtlCol="0" anchor="t">
            <a:spAutoFit/>
          </a:bodyPr>
          <a:lstStyle/>
          <a:p>
            <a:pPr marL="0" lvl="1" indent="0" algn="ctr">
              <a:lnSpc>
                <a:spcPts val="4960"/>
              </a:lnSpc>
              <a:spcBef>
                <a:spcPct val="0"/>
              </a:spcBef>
            </a:pPr>
            <a:r>
              <a:rPr lang="en-US" sz="3816">
                <a:solidFill>
                  <a:srgbClr val="000000"/>
                </a:solidFill>
                <a:latin typeface="IBM Plex Sans"/>
                <a:ea typeface="IBM Plex Sans"/>
                <a:cs typeface="IBM Plex Sans"/>
                <a:sym typeface="IBM Plex Sans"/>
              </a:rPr>
              <a:t>01</a:t>
            </a:r>
          </a:p>
        </p:txBody>
      </p:sp>
      <p:sp>
        <p:nvSpPr>
          <p:cNvPr id="38" name="AutoShape 38"/>
          <p:cNvSpPr/>
          <p:nvPr/>
        </p:nvSpPr>
        <p:spPr>
          <a:xfrm>
            <a:off x="1028700" y="6761368"/>
            <a:ext cx="6891946" cy="1984610"/>
          </a:xfrm>
          <a:prstGeom prst="rect">
            <a:avLst/>
          </a:prstGeom>
          <a:solidFill>
            <a:srgbClr val="F4F4F4"/>
          </a:solidFill>
        </p:spPr>
      </p:sp>
      <p:sp>
        <p:nvSpPr>
          <p:cNvPr id="39" name="TextBox 39"/>
          <p:cNvSpPr txBox="1"/>
          <p:nvPr/>
        </p:nvSpPr>
        <p:spPr>
          <a:xfrm>
            <a:off x="3199772" y="7536185"/>
            <a:ext cx="4243001" cy="406400"/>
          </a:xfrm>
          <a:prstGeom prst="rect">
            <a:avLst/>
          </a:prstGeom>
        </p:spPr>
        <p:txBody>
          <a:bodyPr lIns="0" tIns="0" rIns="0" bIns="0" rtlCol="0" anchor="t">
            <a:spAutoFit/>
          </a:bodyPr>
          <a:lstStyle/>
          <a:p>
            <a:pPr marL="0" lvl="1" indent="0" algn="l">
              <a:lnSpc>
                <a:spcPts val="3249"/>
              </a:lnSpc>
              <a:spcBef>
                <a:spcPct val="0"/>
              </a:spcBef>
            </a:pPr>
            <a:r>
              <a:rPr lang="en-US" sz="2499">
                <a:solidFill>
                  <a:srgbClr val="000000"/>
                </a:solidFill>
                <a:latin typeface="IBM Plex Sans"/>
                <a:ea typeface="IBM Plex Sans"/>
                <a:cs typeface="IBM Plex Sans"/>
                <a:sym typeface="IBM Plex Sans"/>
              </a:rPr>
              <a:t>API Quản lý Sản Phẩm</a:t>
            </a:r>
          </a:p>
        </p:txBody>
      </p:sp>
      <p:pic>
        <p:nvPicPr>
          <p:cNvPr id="40" name="Picture 40"/>
          <p:cNvPicPr>
            <a:picLocks noChangeAspect="1"/>
          </p:cNvPicPr>
          <p:nvPr/>
        </p:nvPicPr>
        <p:blipFill>
          <a:blip r:embed="rId7"/>
          <a:stretch>
            <a:fillRect/>
          </a:stretch>
        </p:blipFill>
        <p:spPr>
          <a:xfrm>
            <a:off x="1289597" y="6846223"/>
            <a:ext cx="1814899" cy="1814899"/>
          </a:xfrm>
          <a:prstGeom prst="rect">
            <a:avLst/>
          </a:prstGeom>
        </p:spPr>
      </p:pic>
      <p:sp>
        <p:nvSpPr>
          <p:cNvPr id="41" name="TextBox 41"/>
          <p:cNvSpPr txBox="1"/>
          <p:nvPr/>
        </p:nvSpPr>
        <p:spPr>
          <a:xfrm>
            <a:off x="1686485" y="7437771"/>
            <a:ext cx="1021124" cy="603229"/>
          </a:xfrm>
          <a:prstGeom prst="rect">
            <a:avLst/>
          </a:prstGeom>
        </p:spPr>
        <p:txBody>
          <a:bodyPr lIns="0" tIns="0" rIns="0" bIns="0" rtlCol="0" anchor="t">
            <a:spAutoFit/>
          </a:bodyPr>
          <a:lstStyle/>
          <a:p>
            <a:pPr marL="0" lvl="1" indent="0" algn="ctr">
              <a:lnSpc>
                <a:spcPts val="4960"/>
              </a:lnSpc>
              <a:spcBef>
                <a:spcPct val="0"/>
              </a:spcBef>
            </a:pPr>
            <a:r>
              <a:rPr lang="en-US" sz="3816">
                <a:solidFill>
                  <a:srgbClr val="000000"/>
                </a:solidFill>
                <a:latin typeface="IBM Plex Sans"/>
                <a:ea typeface="IBM Plex Sans"/>
                <a:cs typeface="IBM Plex Sans"/>
                <a:sym typeface="IBM Plex Sans"/>
              </a:rPr>
              <a:t>02</a:t>
            </a:r>
          </a:p>
        </p:txBody>
      </p:sp>
      <p:sp>
        <p:nvSpPr>
          <p:cNvPr id="42" name="TextBox 35">
            <a:extLst>
              <a:ext uri="{FF2B5EF4-FFF2-40B4-BE49-F238E27FC236}">
                <a16:creationId xmlns:a16="http://schemas.microsoft.com/office/drawing/2014/main" id="{0CA8A3FD-89F5-A774-FBCD-322CF824A504}"/>
              </a:ext>
            </a:extLst>
          </p:cNvPr>
          <p:cNvSpPr txBox="1"/>
          <p:nvPr/>
        </p:nvSpPr>
        <p:spPr>
          <a:xfrm>
            <a:off x="1028700" y="3332670"/>
            <a:ext cx="4649527" cy="800100"/>
          </a:xfrm>
          <a:prstGeom prst="rect">
            <a:avLst/>
          </a:prstGeom>
        </p:spPr>
        <p:txBody>
          <a:bodyPr wrap="square" lIns="0" tIns="0" rIns="0" bIns="0" rtlCol="0" anchor="t">
            <a:spAutoFit/>
          </a:bodyPr>
          <a:lstStyle/>
          <a:p>
            <a:pPr marL="0" lvl="0" indent="0" algn="l">
              <a:lnSpc>
                <a:spcPts val="6000"/>
              </a:lnSpc>
              <a:spcBef>
                <a:spcPct val="0"/>
              </a:spcBef>
            </a:pPr>
            <a:r>
              <a:rPr lang="en-US" sz="6000" b="1" dirty="0" err="1">
                <a:solidFill>
                  <a:srgbClr val="034B65"/>
                </a:solidFill>
                <a:latin typeface="IBM Plex Sans Bold"/>
                <a:ea typeface="IBM Plex Sans Bold"/>
                <a:cs typeface="IBM Plex Sans Bold"/>
                <a:sym typeface="IBM Plex Sans Bold"/>
              </a:rPr>
              <a:t>Tổng</a:t>
            </a:r>
            <a:r>
              <a:rPr lang="en-US" sz="6000" b="1" dirty="0">
                <a:solidFill>
                  <a:srgbClr val="034B65"/>
                </a:solidFill>
                <a:latin typeface="IBM Plex Sans Bold"/>
                <a:ea typeface="IBM Plex Sans Bold"/>
                <a:cs typeface="IBM Plex Sans Bold"/>
                <a:sym typeface="IBM Plex Sans Bold"/>
              </a:rPr>
              <a:t>: 29 API</a:t>
            </a:r>
          </a:p>
        </p:txBody>
      </p:sp>
    </p:spTree>
  </p:cSld>
  <p:clrMapOvr>
    <a:masterClrMapping/>
  </p:clrMapOvr>
  <p:transition spd="slow">
    <p:cove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64845" y="9633781"/>
            <a:ext cx="6436524" cy="1006526"/>
            <a:chOff x="0" y="0"/>
            <a:chExt cx="1695216" cy="265093"/>
          </a:xfrm>
        </p:grpSpPr>
        <p:sp>
          <p:nvSpPr>
            <p:cNvPr id="3" name="Freeform 3"/>
            <p:cNvSpPr/>
            <p:nvPr/>
          </p:nvSpPr>
          <p:spPr>
            <a:xfrm>
              <a:off x="0" y="0"/>
              <a:ext cx="1695216" cy="265093"/>
            </a:xfrm>
            <a:custGeom>
              <a:avLst/>
              <a:gdLst/>
              <a:ahLst/>
              <a:cxnLst/>
              <a:rect l="l" t="t" r="r" b="b"/>
              <a:pathLst>
                <a:path w="1695216" h="265093">
                  <a:moveTo>
                    <a:pt x="0" y="0"/>
                  </a:moveTo>
                  <a:lnTo>
                    <a:pt x="1695216" y="0"/>
                  </a:lnTo>
                  <a:lnTo>
                    <a:pt x="1695216" y="265093"/>
                  </a:lnTo>
                  <a:lnTo>
                    <a:pt x="0" y="265093"/>
                  </a:lnTo>
                  <a:close/>
                </a:path>
              </a:pathLst>
            </a:custGeom>
            <a:solidFill>
              <a:srgbClr val="5CC1E6"/>
            </a:solidFill>
          </p:spPr>
        </p:sp>
        <p:sp>
          <p:nvSpPr>
            <p:cNvPr id="4" name="TextBox 4"/>
            <p:cNvSpPr txBox="1"/>
            <p:nvPr/>
          </p:nvSpPr>
          <p:spPr>
            <a:xfrm>
              <a:off x="0" y="-47625"/>
              <a:ext cx="1695216" cy="312718"/>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3556446" y="1028700"/>
            <a:ext cx="6436524" cy="7405708"/>
            <a:chOff x="0" y="0"/>
            <a:chExt cx="1695216" cy="1950475"/>
          </a:xfrm>
        </p:grpSpPr>
        <p:sp>
          <p:nvSpPr>
            <p:cNvPr id="6" name="Freeform 6"/>
            <p:cNvSpPr/>
            <p:nvPr/>
          </p:nvSpPr>
          <p:spPr>
            <a:xfrm>
              <a:off x="0" y="0"/>
              <a:ext cx="1695216" cy="1950475"/>
            </a:xfrm>
            <a:custGeom>
              <a:avLst/>
              <a:gdLst/>
              <a:ahLst/>
              <a:cxnLst/>
              <a:rect l="l" t="t" r="r" b="b"/>
              <a:pathLst>
                <a:path w="1695216" h="1950475">
                  <a:moveTo>
                    <a:pt x="0" y="0"/>
                  </a:moveTo>
                  <a:lnTo>
                    <a:pt x="1695216" y="0"/>
                  </a:lnTo>
                  <a:lnTo>
                    <a:pt x="1695216" y="1950475"/>
                  </a:lnTo>
                  <a:lnTo>
                    <a:pt x="0" y="1950475"/>
                  </a:lnTo>
                  <a:close/>
                </a:path>
              </a:pathLst>
            </a:custGeom>
            <a:solidFill>
              <a:srgbClr val="5CC1E6"/>
            </a:solidFill>
          </p:spPr>
        </p:sp>
        <p:sp>
          <p:nvSpPr>
            <p:cNvPr id="7" name="TextBox 7"/>
            <p:cNvSpPr txBox="1"/>
            <p:nvPr/>
          </p:nvSpPr>
          <p:spPr>
            <a:xfrm>
              <a:off x="0" y="-47625"/>
              <a:ext cx="1695216" cy="199810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2116321" y="9633781"/>
            <a:ext cx="6436524" cy="1006526"/>
            <a:chOff x="0" y="0"/>
            <a:chExt cx="1695216" cy="265093"/>
          </a:xfrm>
        </p:grpSpPr>
        <p:sp>
          <p:nvSpPr>
            <p:cNvPr id="9" name="Freeform 9"/>
            <p:cNvSpPr/>
            <p:nvPr/>
          </p:nvSpPr>
          <p:spPr>
            <a:xfrm>
              <a:off x="0" y="0"/>
              <a:ext cx="1695216" cy="265093"/>
            </a:xfrm>
            <a:custGeom>
              <a:avLst/>
              <a:gdLst/>
              <a:ahLst/>
              <a:cxnLst/>
              <a:rect l="l" t="t" r="r" b="b"/>
              <a:pathLst>
                <a:path w="1695216" h="265093">
                  <a:moveTo>
                    <a:pt x="0" y="0"/>
                  </a:moveTo>
                  <a:lnTo>
                    <a:pt x="1695216" y="0"/>
                  </a:lnTo>
                  <a:lnTo>
                    <a:pt x="1695216" y="265093"/>
                  </a:lnTo>
                  <a:lnTo>
                    <a:pt x="0" y="265093"/>
                  </a:lnTo>
                  <a:close/>
                </a:path>
              </a:pathLst>
            </a:custGeom>
            <a:solidFill>
              <a:srgbClr val="034B65"/>
            </a:solidFill>
          </p:spPr>
        </p:sp>
        <p:sp>
          <p:nvSpPr>
            <p:cNvPr id="10" name="TextBox 10"/>
            <p:cNvSpPr txBox="1"/>
            <p:nvPr/>
          </p:nvSpPr>
          <p:spPr>
            <a:xfrm>
              <a:off x="0" y="-47625"/>
              <a:ext cx="1695216" cy="312718"/>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6018805" y="9633781"/>
            <a:ext cx="6436524" cy="1006526"/>
            <a:chOff x="0" y="0"/>
            <a:chExt cx="1695216" cy="265093"/>
          </a:xfrm>
        </p:grpSpPr>
        <p:sp>
          <p:nvSpPr>
            <p:cNvPr id="12" name="Freeform 12"/>
            <p:cNvSpPr/>
            <p:nvPr/>
          </p:nvSpPr>
          <p:spPr>
            <a:xfrm>
              <a:off x="0" y="0"/>
              <a:ext cx="1695216" cy="265093"/>
            </a:xfrm>
            <a:custGeom>
              <a:avLst/>
              <a:gdLst/>
              <a:ahLst/>
              <a:cxnLst/>
              <a:rect l="l" t="t" r="r" b="b"/>
              <a:pathLst>
                <a:path w="1695216" h="265093">
                  <a:moveTo>
                    <a:pt x="0" y="0"/>
                  </a:moveTo>
                  <a:lnTo>
                    <a:pt x="1695216" y="0"/>
                  </a:lnTo>
                  <a:lnTo>
                    <a:pt x="1695216" y="265093"/>
                  </a:lnTo>
                  <a:lnTo>
                    <a:pt x="0" y="265093"/>
                  </a:lnTo>
                  <a:close/>
                </a:path>
              </a:pathLst>
            </a:custGeom>
            <a:solidFill>
              <a:srgbClr val="167DA2"/>
            </a:solidFill>
          </p:spPr>
        </p:sp>
        <p:sp>
          <p:nvSpPr>
            <p:cNvPr id="13" name="TextBox 13"/>
            <p:cNvSpPr txBox="1"/>
            <p:nvPr/>
          </p:nvSpPr>
          <p:spPr>
            <a:xfrm>
              <a:off x="0" y="-47625"/>
              <a:ext cx="1695216" cy="312718"/>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268444" y="807933"/>
            <a:ext cx="4151561" cy="847097"/>
            <a:chOff x="0" y="0"/>
            <a:chExt cx="8525058" cy="1739479"/>
          </a:xfrm>
        </p:grpSpPr>
        <p:sp>
          <p:nvSpPr>
            <p:cNvPr id="15" name="Freeform 15"/>
            <p:cNvSpPr/>
            <p:nvPr/>
          </p:nvSpPr>
          <p:spPr>
            <a:xfrm>
              <a:off x="0" y="0"/>
              <a:ext cx="8525059" cy="1739479"/>
            </a:xfrm>
            <a:custGeom>
              <a:avLst/>
              <a:gdLst/>
              <a:ahLst/>
              <a:cxnLst/>
              <a:rect l="l" t="t" r="r" b="b"/>
              <a:pathLst>
                <a:path w="8525059" h="1739479">
                  <a:moveTo>
                    <a:pt x="203200" y="0"/>
                  </a:moveTo>
                  <a:lnTo>
                    <a:pt x="8525059" y="0"/>
                  </a:lnTo>
                  <a:lnTo>
                    <a:pt x="8321859" y="1739479"/>
                  </a:lnTo>
                  <a:lnTo>
                    <a:pt x="0" y="1739479"/>
                  </a:lnTo>
                  <a:lnTo>
                    <a:pt x="203200" y="0"/>
                  </a:lnTo>
                  <a:close/>
                </a:path>
              </a:pathLst>
            </a:custGeom>
            <a:solidFill>
              <a:srgbClr val="167DA2"/>
            </a:solidFill>
          </p:spPr>
        </p:sp>
        <p:sp>
          <p:nvSpPr>
            <p:cNvPr id="16" name="TextBox 16"/>
            <p:cNvSpPr txBox="1"/>
            <p:nvPr/>
          </p:nvSpPr>
          <p:spPr>
            <a:xfrm>
              <a:off x="101600" y="-47625"/>
              <a:ext cx="8321858" cy="1787104"/>
            </a:xfrm>
            <a:prstGeom prst="rect">
              <a:avLst/>
            </a:prstGeom>
          </p:spPr>
          <p:txBody>
            <a:bodyPr lIns="50800" tIns="50800" rIns="50800" bIns="50800" rtlCol="0" anchor="ctr"/>
            <a:lstStyle/>
            <a:p>
              <a:pPr algn="ctr">
                <a:lnSpc>
                  <a:spcPts val="2659"/>
                </a:lnSpc>
              </a:pPr>
              <a:endParaRPr/>
            </a:p>
          </p:txBody>
        </p:sp>
      </p:grpSp>
      <p:grpSp>
        <p:nvGrpSpPr>
          <p:cNvPr id="17" name="Group 17"/>
          <p:cNvGrpSpPr/>
          <p:nvPr/>
        </p:nvGrpSpPr>
        <p:grpSpPr>
          <a:xfrm>
            <a:off x="-598519" y="582158"/>
            <a:ext cx="3854705" cy="847097"/>
            <a:chOff x="0" y="0"/>
            <a:chExt cx="7915478" cy="1739479"/>
          </a:xfrm>
        </p:grpSpPr>
        <p:sp>
          <p:nvSpPr>
            <p:cNvPr id="18" name="Freeform 18"/>
            <p:cNvSpPr/>
            <p:nvPr/>
          </p:nvSpPr>
          <p:spPr>
            <a:xfrm>
              <a:off x="0" y="0"/>
              <a:ext cx="7915478" cy="1739479"/>
            </a:xfrm>
            <a:custGeom>
              <a:avLst/>
              <a:gdLst/>
              <a:ahLst/>
              <a:cxnLst/>
              <a:rect l="l" t="t" r="r" b="b"/>
              <a:pathLst>
                <a:path w="7915478" h="1739479">
                  <a:moveTo>
                    <a:pt x="203200" y="0"/>
                  </a:moveTo>
                  <a:lnTo>
                    <a:pt x="7915478" y="0"/>
                  </a:lnTo>
                  <a:lnTo>
                    <a:pt x="7712278" y="1739479"/>
                  </a:lnTo>
                  <a:lnTo>
                    <a:pt x="0" y="1739479"/>
                  </a:lnTo>
                  <a:lnTo>
                    <a:pt x="203200" y="0"/>
                  </a:lnTo>
                  <a:close/>
                </a:path>
              </a:pathLst>
            </a:custGeom>
            <a:solidFill>
              <a:srgbClr val="5CC1E6"/>
            </a:solidFill>
          </p:spPr>
        </p:sp>
        <p:sp>
          <p:nvSpPr>
            <p:cNvPr id="19" name="TextBox 19"/>
            <p:cNvSpPr txBox="1"/>
            <p:nvPr/>
          </p:nvSpPr>
          <p:spPr>
            <a:xfrm>
              <a:off x="101600" y="-47625"/>
              <a:ext cx="7712278" cy="1787104"/>
            </a:xfrm>
            <a:prstGeom prst="rect">
              <a:avLst/>
            </a:prstGeom>
          </p:spPr>
          <p:txBody>
            <a:bodyPr lIns="50800" tIns="50800" rIns="50800" bIns="50800" rtlCol="0" anchor="ctr"/>
            <a:lstStyle/>
            <a:p>
              <a:pPr algn="ctr">
                <a:lnSpc>
                  <a:spcPts val="2659"/>
                </a:lnSpc>
              </a:pPr>
              <a:endParaRPr/>
            </a:p>
          </p:txBody>
        </p:sp>
      </p:grpSp>
      <p:grpSp>
        <p:nvGrpSpPr>
          <p:cNvPr id="20" name="Group 20"/>
          <p:cNvGrpSpPr/>
          <p:nvPr/>
        </p:nvGrpSpPr>
        <p:grpSpPr>
          <a:xfrm>
            <a:off x="9853592" y="1028700"/>
            <a:ext cx="7405708" cy="7405708"/>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67DA2"/>
            </a:solidFill>
          </p:spPr>
        </p:sp>
        <p:sp>
          <p:nvSpPr>
            <p:cNvPr id="22" name="TextBox 22"/>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23" name="Group 23"/>
          <p:cNvGrpSpPr/>
          <p:nvPr/>
        </p:nvGrpSpPr>
        <p:grpSpPr>
          <a:xfrm>
            <a:off x="10067104" y="1242212"/>
            <a:ext cx="6978683" cy="6978683"/>
            <a:chOff x="0" y="0"/>
            <a:chExt cx="812800" cy="812800"/>
          </a:xfrm>
        </p:grpSpPr>
        <p:sp>
          <p:nvSpPr>
            <p:cNvPr id="24" name="Freeform 2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a:stretch>
            </a:blipFill>
          </p:spPr>
        </p:sp>
      </p:grpSp>
      <p:sp>
        <p:nvSpPr>
          <p:cNvPr id="25" name="TextBox 25"/>
          <p:cNvSpPr txBox="1"/>
          <p:nvPr/>
        </p:nvSpPr>
        <p:spPr>
          <a:xfrm>
            <a:off x="1576037" y="2353599"/>
            <a:ext cx="7567963" cy="2200275"/>
          </a:xfrm>
          <a:prstGeom prst="rect">
            <a:avLst/>
          </a:prstGeom>
        </p:spPr>
        <p:txBody>
          <a:bodyPr lIns="0" tIns="0" rIns="0" bIns="0" rtlCol="0" anchor="t">
            <a:spAutoFit/>
          </a:bodyPr>
          <a:lstStyle/>
          <a:p>
            <a:pPr marL="0" lvl="0" indent="0" algn="l">
              <a:lnSpc>
                <a:spcPts val="8640"/>
              </a:lnSpc>
              <a:spcBef>
                <a:spcPct val="0"/>
              </a:spcBef>
            </a:pPr>
            <a:r>
              <a:rPr lang="en-US" sz="7200" b="1">
                <a:solidFill>
                  <a:srgbClr val="000000"/>
                </a:solidFill>
                <a:latin typeface="IBM Plex Sans Bold"/>
                <a:ea typeface="IBM Plex Sans Bold"/>
                <a:cs typeface="IBM Plex Sans Bold"/>
                <a:sym typeface="IBM Plex Sans Bold"/>
              </a:rPr>
              <a:t>API Quản Lý Người Dùng</a:t>
            </a:r>
          </a:p>
        </p:txBody>
      </p:sp>
      <p:sp>
        <p:nvSpPr>
          <p:cNvPr id="26" name="TextBox 26"/>
          <p:cNvSpPr txBox="1"/>
          <p:nvPr/>
        </p:nvSpPr>
        <p:spPr>
          <a:xfrm>
            <a:off x="1436429" y="5114925"/>
            <a:ext cx="7707571" cy="1971675"/>
          </a:xfrm>
          <a:prstGeom prst="rect">
            <a:avLst/>
          </a:prstGeom>
        </p:spPr>
        <p:txBody>
          <a:bodyPr lIns="0" tIns="0" rIns="0" bIns="0" rtlCol="0" anchor="t">
            <a:spAutoFit/>
          </a:bodyPr>
          <a:lstStyle/>
          <a:p>
            <a:pPr algn="l">
              <a:lnSpc>
                <a:spcPts val="3900"/>
              </a:lnSpc>
            </a:pPr>
            <a:r>
              <a:rPr lang="en-US" sz="3000">
                <a:solidFill>
                  <a:srgbClr val="000000"/>
                </a:solidFill>
                <a:latin typeface="IBM Plex Sans"/>
                <a:ea typeface="IBM Plex Sans"/>
                <a:cs typeface="IBM Plex Sans"/>
                <a:sym typeface="IBM Plex Sans"/>
              </a:rPr>
              <a:t>• Đăng ký người dùng</a:t>
            </a:r>
          </a:p>
          <a:p>
            <a:pPr algn="l">
              <a:lnSpc>
                <a:spcPts val="3900"/>
              </a:lnSpc>
            </a:pPr>
            <a:r>
              <a:rPr lang="en-US" sz="3000">
                <a:solidFill>
                  <a:srgbClr val="000000"/>
                </a:solidFill>
                <a:latin typeface="IBM Plex Sans"/>
                <a:ea typeface="IBM Plex Sans"/>
                <a:cs typeface="IBM Plex Sans"/>
                <a:sym typeface="IBM Plex Sans"/>
              </a:rPr>
              <a:t>• Đăng nhập người dùng</a:t>
            </a:r>
          </a:p>
          <a:p>
            <a:pPr algn="l">
              <a:lnSpc>
                <a:spcPts val="3900"/>
              </a:lnSpc>
            </a:pPr>
            <a:r>
              <a:rPr lang="en-US" sz="3000">
                <a:solidFill>
                  <a:srgbClr val="000000"/>
                </a:solidFill>
                <a:latin typeface="IBM Plex Sans"/>
                <a:ea typeface="IBM Plex Sans"/>
                <a:cs typeface="IBM Plex Sans"/>
                <a:sym typeface="IBM Plex Sans"/>
              </a:rPr>
              <a:t>• Cập nhật thông tin người dùng</a:t>
            </a:r>
          </a:p>
          <a:p>
            <a:pPr marL="0" lvl="1" indent="0" algn="l">
              <a:lnSpc>
                <a:spcPts val="3900"/>
              </a:lnSpc>
              <a:spcBef>
                <a:spcPct val="0"/>
              </a:spcBef>
            </a:pPr>
            <a:endParaRPr lang="en-US" sz="3000">
              <a:solidFill>
                <a:srgbClr val="000000"/>
              </a:solidFill>
              <a:latin typeface="IBM Plex Sans"/>
              <a:ea typeface="IBM Plex Sans"/>
              <a:cs typeface="IBM Plex Sans"/>
              <a:sym typeface="IBM Plex Sans"/>
            </a:endParaRPr>
          </a:p>
        </p:txBody>
      </p:sp>
    </p:spTree>
  </p:cSld>
  <p:clrMapOvr>
    <a:masterClrMapping/>
  </p:clrMapOvr>
  <p:transition spd="slow">
    <p:cove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64845" y="9633781"/>
            <a:ext cx="6436524" cy="1006526"/>
            <a:chOff x="0" y="0"/>
            <a:chExt cx="1695216" cy="265093"/>
          </a:xfrm>
        </p:grpSpPr>
        <p:sp>
          <p:nvSpPr>
            <p:cNvPr id="3" name="Freeform 3"/>
            <p:cNvSpPr/>
            <p:nvPr/>
          </p:nvSpPr>
          <p:spPr>
            <a:xfrm>
              <a:off x="0" y="0"/>
              <a:ext cx="1695216" cy="265093"/>
            </a:xfrm>
            <a:custGeom>
              <a:avLst/>
              <a:gdLst/>
              <a:ahLst/>
              <a:cxnLst/>
              <a:rect l="l" t="t" r="r" b="b"/>
              <a:pathLst>
                <a:path w="1695216" h="265093">
                  <a:moveTo>
                    <a:pt x="0" y="0"/>
                  </a:moveTo>
                  <a:lnTo>
                    <a:pt x="1695216" y="0"/>
                  </a:lnTo>
                  <a:lnTo>
                    <a:pt x="1695216" y="265093"/>
                  </a:lnTo>
                  <a:lnTo>
                    <a:pt x="0" y="265093"/>
                  </a:lnTo>
                  <a:close/>
                </a:path>
              </a:pathLst>
            </a:custGeom>
            <a:solidFill>
              <a:srgbClr val="5CC1E6"/>
            </a:solidFill>
          </p:spPr>
        </p:sp>
        <p:sp>
          <p:nvSpPr>
            <p:cNvPr id="4" name="TextBox 4"/>
            <p:cNvSpPr txBox="1"/>
            <p:nvPr/>
          </p:nvSpPr>
          <p:spPr>
            <a:xfrm>
              <a:off x="0" y="-47625"/>
              <a:ext cx="1695216" cy="312718"/>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2116321" y="9633781"/>
            <a:ext cx="6436524" cy="1006526"/>
            <a:chOff x="0" y="0"/>
            <a:chExt cx="1695216" cy="265093"/>
          </a:xfrm>
        </p:grpSpPr>
        <p:sp>
          <p:nvSpPr>
            <p:cNvPr id="6" name="Freeform 6"/>
            <p:cNvSpPr/>
            <p:nvPr/>
          </p:nvSpPr>
          <p:spPr>
            <a:xfrm>
              <a:off x="0" y="0"/>
              <a:ext cx="1695216" cy="265093"/>
            </a:xfrm>
            <a:custGeom>
              <a:avLst/>
              <a:gdLst/>
              <a:ahLst/>
              <a:cxnLst/>
              <a:rect l="l" t="t" r="r" b="b"/>
              <a:pathLst>
                <a:path w="1695216" h="265093">
                  <a:moveTo>
                    <a:pt x="0" y="0"/>
                  </a:moveTo>
                  <a:lnTo>
                    <a:pt x="1695216" y="0"/>
                  </a:lnTo>
                  <a:lnTo>
                    <a:pt x="1695216" y="265093"/>
                  </a:lnTo>
                  <a:lnTo>
                    <a:pt x="0" y="265093"/>
                  </a:lnTo>
                  <a:close/>
                </a:path>
              </a:pathLst>
            </a:custGeom>
            <a:solidFill>
              <a:srgbClr val="034B65"/>
            </a:solidFill>
          </p:spPr>
        </p:sp>
        <p:sp>
          <p:nvSpPr>
            <p:cNvPr id="7" name="TextBox 7"/>
            <p:cNvSpPr txBox="1"/>
            <p:nvPr/>
          </p:nvSpPr>
          <p:spPr>
            <a:xfrm>
              <a:off x="0" y="-47625"/>
              <a:ext cx="1695216" cy="312718"/>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6018805" y="9633781"/>
            <a:ext cx="6436524" cy="1006526"/>
            <a:chOff x="0" y="0"/>
            <a:chExt cx="1695216" cy="265093"/>
          </a:xfrm>
        </p:grpSpPr>
        <p:sp>
          <p:nvSpPr>
            <p:cNvPr id="9" name="Freeform 9"/>
            <p:cNvSpPr/>
            <p:nvPr/>
          </p:nvSpPr>
          <p:spPr>
            <a:xfrm>
              <a:off x="0" y="0"/>
              <a:ext cx="1695216" cy="265093"/>
            </a:xfrm>
            <a:custGeom>
              <a:avLst/>
              <a:gdLst/>
              <a:ahLst/>
              <a:cxnLst/>
              <a:rect l="l" t="t" r="r" b="b"/>
              <a:pathLst>
                <a:path w="1695216" h="265093">
                  <a:moveTo>
                    <a:pt x="0" y="0"/>
                  </a:moveTo>
                  <a:lnTo>
                    <a:pt x="1695216" y="0"/>
                  </a:lnTo>
                  <a:lnTo>
                    <a:pt x="1695216" y="265093"/>
                  </a:lnTo>
                  <a:lnTo>
                    <a:pt x="0" y="265093"/>
                  </a:lnTo>
                  <a:close/>
                </a:path>
              </a:pathLst>
            </a:custGeom>
            <a:solidFill>
              <a:srgbClr val="167DA2"/>
            </a:solidFill>
          </p:spPr>
        </p:sp>
        <p:sp>
          <p:nvSpPr>
            <p:cNvPr id="10" name="TextBox 10"/>
            <p:cNvSpPr txBox="1"/>
            <p:nvPr/>
          </p:nvSpPr>
          <p:spPr>
            <a:xfrm>
              <a:off x="0" y="-47625"/>
              <a:ext cx="1695216" cy="312718"/>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469927" y="1365739"/>
            <a:ext cx="8398591" cy="847097"/>
            <a:chOff x="0" y="0"/>
            <a:chExt cx="17246160" cy="1739479"/>
          </a:xfrm>
        </p:grpSpPr>
        <p:sp>
          <p:nvSpPr>
            <p:cNvPr id="12" name="Freeform 12"/>
            <p:cNvSpPr/>
            <p:nvPr/>
          </p:nvSpPr>
          <p:spPr>
            <a:xfrm>
              <a:off x="0" y="0"/>
              <a:ext cx="17246160" cy="1739479"/>
            </a:xfrm>
            <a:custGeom>
              <a:avLst/>
              <a:gdLst/>
              <a:ahLst/>
              <a:cxnLst/>
              <a:rect l="l" t="t" r="r" b="b"/>
              <a:pathLst>
                <a:path w="17246160" h="1739479">
                  <a:moveTo>
                    <a:pt x="203200" y="0"/>
                  </a:moveTo>
                  <a:lnTo>
                    <a:pt x="17246160" y="0"/>
                  </a:lnTo>
                  <a:lnTo>
                    <a:pt x="17042960" y="1739479"/>
                  </a:lnTo>
                  <a:lnTo>
                    <a:pt x="0" y="1739479"/>
                  </a:lnTo>
                  <a:lnTo>
                    <a:pt x="203200" y="0"/>
                  </a:lnTo>
                  <a:close/>
                </a:path>
              </a:pathLst>
            </a:custGeom>
            <a:solidFill>
              <a:srgbClr val="167DA2"/>
            </a:solidFill>
          </p:spPr>
        </p:sp>
        <p:sp>
          <p:nvSpPr>
            <p:cNvPr id="13" name="TextBox 13"/>
            <p:cNvSpPr txBox="1"/>
            <p:nvPr/>
          </p:nvSpPr>
          <p:spPr>
            <a:xfrm>
              <a:off x="101600" y="-47625"/>
              <a:ext cx="17042960" cy="1787104"/>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1137668" y="1139964"/>
            <a:ext cx="7798054" cy="847097"/>
            <a:chOff x="0" y="0"/>
            <a:chExt cx="16012981" cy="1739479"/>
          </a:xfrm>
        </p:grpSpPr>
        <p:sp>
          <p:nvSpPr>
            <p:cNvPr id="15" name="Freeform 15"/>
            <p:cNvSpPr/>
            <p:nvPr/>
          </p:nvSpPr>
          <p:spPr>
            <a:xfrm>
              <a:off x="0" y="0"/>
              <a:ext cx="16012981" cy="1739479"/>
            </a:xfrm>
            <a:custGeom>
              <a:avLst/>
              <a:gdLst/>
              <a:ahLst/>
              <a:cxnLst/>
              <a:rect l="l" t="t" r="r" b="b"/>
              <a:pathLst>
                <a:path w="16012981" h="1739479">
                  <a:moveTo>
                    <a:pt x="203200" y="0"/>
                  </a:moveTo>
                  <a:lnTo>
                    <a:pt x="16012981" y="0"/>
                  </a:lnTo>
                  <a:lnTo>
                    <a:pt x="15809781" y="1739479"/>
                  </a:lnTo>
                  <a:lnTo>
                    <a:pt x="0" y="1739479"/>
                  </a:lnTo>
                  <a:lnTo>
                    <a:pt x="203200" y="0"/>
                  </a:lnTo>
                  <a:close/>
                </a:path>
              </a:pathLst>
            </a:custGeom>
            <a:solidFill>
              <a:srgbClr val="5CC1E6"/>
            </a:solidFill>
          </p:spPr>
        </p:sp>
        <p:sp>
          <p:nvSpPr>
            <p:cNvPr id="16" name="TextBox 16"/>
            <p:cNvSpPr txBox="1"/>
            <p:nvPr/>
          </p:nvSpPr>
          <p:spPr>
            <a:xfrm>
              <a:off x="101600" y="-47625"/>
              <a:ext cx="15809781" cy="1787104"/>
            </a:xfrm>
            <a:prstGeom prst="rect">
              <a:avLst/>
            </a:prstGeom>
          </p:spPr>
          <p:txBody>
            <a:bodyPr lIns="50800" tIns="50800" rIns="50800" bIns="50800" rtlCol="0" anchor="ctr"/>
            <a:lstStyle/>
            <a:p>
              <a:pPr algn="ctr">
                <a:lnSpc>
                  <a:spcPts val="2659"/>
                </a:lnSpc>
              </a:pPr>
              <a:endParaRPr/>
            </a:p>
          </p:txBody>
        </p:sp>
      </p:grpSp>
      <p:sp>
        <p:nvSpPr>
          <p:cNvPr id="17" name="Freeform 17"/>
          <p:cNvSpPr/>
          <p:nvPr/>
        </p:nvSpPr>
        <p:spPr>
          <a:xfrm>
            <a:off x="528013" y="3556087"/>
            <a:ext cx="735814" cy="735814"/>
          </a:xfrm>
          <a:custGeom>
            <a:avLst/>
            <a:gdLst/>
            <a:ahLst/>
            <a:cxnLst/>
            <a:rect l="l" t="t" r="r" b="b"/>
            <a:pathLst>
              <a:path w="735814" h="735814">
                <a:moveTo>
                  <a:pt x="0" y="0"/>
                </a:moveTo>
                <a:lnTo>
                  <a:pt x="735813" y="0"/>
                </a:lnTo>
                <a:lnTo>
                  <a:pt x="735813" y="735814"/>
                </a:lnTo>
                <a:lnTo>
                  <a:pt x="0" y="735814"/>
                </a:lnTo>
                <a:lnTo>
                  <a:pt x="0" y="0"/>
                </a:lnTo>
                <a:close/>
              </a:path>
            </a:pathLst>
          </a:custGeom>
          <a:blipFill>
            <a:blip r:embed="rId2"/>
            <a:stretch>
              <a:fillRect/>
            </a:stretch>
          </a:blipFill>
        </p:spPr>
      </p:sp>
      <p:sp>
        <p:nvSpPr>
          <p:cNvPr id="18" name="Freeform 18"/>
          <p:cNvSpPr/>
          <p:nvPr/>
        </p:nvSpPr>
        <p:spPr>
          <a:xfrm>
            <a:off x="499875" y="5389213"/>
            <a:ext cx="735814" cy="735814"/>
          </a:xfrm>
          <a:custGeom>
            <a:avLst/>
            <a:gdLst/>
            <a:ahLst/>
            <a:cxnLst/>
            <a:rect l="l" t="t" r="r" b="b"/>
            <a:pathLst>
              <a:path w="735814" h="735814">
                <a:moveTo>
                  <a:pt x="0" y="0"/>
                </a:moveTo>
                <a:lnTo>
                  <a:pt x="735814" y="0"/>
                </a:lnTo>
                <a:lnTo>
                  <a:pt x="735814" y="735814"/>
                </a:lnTo>
                <a:lnTo>
                  <a:pt x="0" y="735814"/>
                </a:lnTo>
                <a:lnTo>
                  <a:pt x="0" y="0"/>
                </a:lnTo>
                <a:close/>
              </a:path>
            </a:pathLst>
          </a:custGeom>
          <a:blipFill>
            <a:blip r:embed="rId3"/>
            <a:stretch>
              <a:fillRect/>
            </a:stretch>
          </a:blipFill>
        </p:spPr>
      </p:sp>
      <p:sp>
        <p:nvSpPr>
          <p:cNvPr id="19" name="Freeform 19"/>
          <p:cNvSpPr/>
          <p:nvPr/>
        </p:nvSpPr>
        <p:spPr>
          <a:xfrm>
            <a:off x="556150" y="7222339"/>
            <a:ext cx="679539" cy="679539"/>
          </a:xfrm>
          <a:custGeom>
            <a:avLst/>
            <a:gdLst/>
            <a:ahLst/>
            <a:cxnLst/>
            <a:rect l="l" t="t" r="r" b="b"/>
            <a:pathLst>
              <a:path w="679539" h="679539">
                <a:moveTo>
                  <a:pt x="0" y="0"/>
                </a:moveTo>
                <a:lnTo>
                  <a:pt x="679539" y="0"/>
                </a:lnTo>
                <a:lnTo>
                  <a:pt x="679539" y="679538"/>
                </a:lnTo>
                <a:lnTo>
                  <a:pt x="0" y="679538"/>
                </a:lnTo>
                <a:lnTo>
                  <a:pt x="0" y="0"/>
                </a:lnTo>
                <a:close/>
              </a:path>
            </a:pathLst>
          </a:custGeom>
          <a:blipFill>
            <a:blip r:embed="rId4"/>
            <a:stretch>
              <a:fillRect/>
            </a:stretch>
          </a:blipFill>
        </p:spPr>
      </p:sp>
      <p:sp>
        <p:nvSpPr>
          <p:cNvPr id="20" name="Freeform 20"/>
          <p:cNvSpPr/>
          <p:nvPr/>
        </p:nvSpPr>
        <p:spPr>
          <a:xfrm>
            <a:off x="9993581" y="2387196"/>
            <a:ext cx="6543542" cy="6543542"/>
          </a:xfrm>
          <a:custGeom>
            <a:avLst/>
            <a:gdLst/>
            <a:ahLst/>
            <a:cxnLst/>
            <a:rect l="l" t="t" r="r" b="b"/>
            <a:pathLst>
              <a:path w="6543542" h="6543542">
                <a:moveTo>
                  <a:pt x="0" y="0"/>
                </a:moveTo>
                <a:lnTo>
                  <a:pt x="6543542" y="0"/>
                </a:lnTo>
                <a:lnTo>
                  <a:pt x="6543542" y="6543542"/>
                </a:lnTo>
                <a:lnTo>
                  <a:pt x="0" y="654354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21" name="Freeform 21"/>
          <p:cNvSpPr/>
          <p:nvPr/>
        </p:nvSpPr>
        <p:spPr>
          <a:xfrm>
            <a:off x="9834065" y="1365739"/>
            <a:ext cx="713304" cy="713304"/>
          </a:xfrm>
          <a:custGeom>
            <a:avLst/>
            <a:gdLst/>
            <a:ahLst/>
            <a:cxnLst/>
            <a:rect l="l" t="t" r="r" b="b"/>
            <a:pathLst>
              <a:path w="713304" h="713304">
                <a:moveTo>
                  <a:pt x="0" y="0"/>
                </a:moveTo>
                <a:lnTo>
                  <a:pt x="713304" y="0"/>
                </a:lnTo>
                <a:lnTo>
                  <a:pt x="713304" y="713304"/>
                </a:lnTo>
                <a:lnTo>
                  <a:pt x="0" y="713304"/>
                </a:lnTo>
                <a:lnTo>
                  <a:pt x="0" y="0"/>
                </a:lnTo>
                <a:close/>
              </a:path>
            </a:pathLst>
          </a:custGeom>
          <a:blipFill>
            <a:blip r:embed="rId7"/>
            <a:stretch>
              <a:fillRect/>
            </a:stretch>
          </a:blipFill>
        </p:spPr>
      </p:sp>
      <p:sp>
        <p:nvSpPr>
          <p:cNvPr id="22" name="TextBox 22"/>
          <p:cNvSpPr txBox="1"/>
          <p:nvPr/>
        </p:nvSpPr>
        <p:spPr>
          <a:xfrm>
            <a:off x="528013" y="2387196"/>
            <a:ext cx="10981585" cy="457200"/>
          </a:xfrm>
          <a:prstGeom prst="rect">
            <a:avLst/>
          </a:prstGeom>
        </p:spPr>
        <p:txBody>
          <a:bodyPr lIns="0" tIns="0" rIns="0" bIns="0" rtlCol="0" anchor="t">
            <a:spAutoFit/>
          </a:bodyPr>
          <a:lstStyle/>
          <a:p>
            <a:pPr marL="0" lvl="0" indent="0" algn="just">
              <a:lnSpc>
                <a:spcPts val="3600"/>
              </a:lnSpc>
              <a:spcBef>
                <a:spcPct val="0"/>
              </a:spcBef>
            </a:pPr>
            <a:r>
              <a:rPr lang="en-US" sz="3000" b="1">
                <a:solidFill>
                  <a:srgbClr val="000000"/>
                </a:solidFill>
                <a:latin typeface="IBM Plex Sans Bold"/>
                <a:ea typeface="IBM Plex Sans Bold"/>
                <a:cs typeface="IBM Plex Sans Bold"/>
                <a:sym typeface="IBM Plex Sans Bold"/>
              </a:rPr>
              <a:t>POST /api/users/register </a:t>
            </a:r>
          </a:p>
        </p:txBody>
      </p:sp>
      <p:sp>
        <p:nvSpPr>
          <p:cNvPr id="23" name="TextBox 23"/>
          <p:cNvSpPr txBox="1"/>
          <p:nvPr/>
        </p:nvSpPr>
        <p:spPr>
          <a:xfrm>
            <a:off x="1671166" y="3666819"/>
            <a:ext cx="5506951" cy="485775"/>
          </a:xfrm>
          <a:prstGeom prst="rect">
            <a:avLst/>
          </a:prstGeom>
        </p:spPr>
        <p:txBody>
          <a:bodyPr lIns="0" tIns="0" rIns="0" bIns="0" rtlCol="0" anchor="t">
            <a:spAutoFit/>
          </a:bodyPr>
          <a:lstStyle/>
          <a:p>
            <a:pPr marL="0" lvl="1" indent="0" algn="l">
              <a:lnSpc>
                <a:spcPts val="3900"/>
              </a:lnSpc>
              <a:spcBef>
                <a:spcPct val="0"/>
              </a:spcBef>
            </a:pPr>
            <a:r>
              <a:rPr lang="en-US" sz="3000" b="1">
                <a:solidFill>
                  <a:srgbClr val="000000"/>
                </a:solidFill>
                <a:latin typeface="IBM Plex Sans Bold"/>
                <a:ea typeface="IBM Plex Sans Bold"/>
                <a:cs typeface="IBM Plex Sans Bold"/>
                <a:sym typeface="IBM Plex Sans Bold"/>
              </a:rPr>
              <a:t>Mô tả:</a:t>
            </a:r>
            <a:r>
              <a:rPr lang="en-US" sz="3000">
                <a:solidFill>
                  <a:srgbClr val="000000"/>
                </a:solidFill>
                <a:latin typeface="IBM Plex Sans"/>
                <a:ea typeface="IBM Plex Sans"/>
                <a:cs typeface="IBM Plex Sans"/>
                <a:sym typeface="IBM Plex Sans"/>
              </a:rPr>
              <a:t> Đăng ký người dùng mới.</a:t>
            </a:r>
          </a:p>
        </p:txBody>
      </p:sp>
      <p:sp>
        <p:nvSpPr>
          <p:cNvPr id="24" name="TextBox 24"/>
          <p:cNvSpPr txBox="1"/>
          <p:nvPr/>
        </p:nvSpPr>
        <p:spPr>
          <a:xfrm>
            <a:off x="1661641" y="5499945"/>
            <a:ext cx="6537144" cy="485775"/>
          </a:xfrm>
          <a:prstGeom prst="rect">
            <a:avLst/>
          </a:prstGeom>
        </p:spPr>
        <p:txBody>
          <a:bodyPr lIns="0" tIns="0" rIns="0" bIns="0" rtlCol="0" anchor="t">
            <a:spAutoFit/>
          </a:bodyPr>
          <a:lstStyle/>
          <a:p>
            <a:pPr marL="0" lvl="1" indent="0" algn="l">
              <a:lnSpc>
                <a:spcPts val="3900"/>
              </a:lnSpc>
              <a:spcBef>
                <a:spcPct val="0"/>
              </a:spcBef>
            </a:pPr>
            <a:r>
              <a:rPr lang="en-US" sz="3000" b="1">
                <a:solidFill>
                  <a:srgbClr val="000000"/>
                </a:solidFill>
                <a:latin typeface="IBM Plex Sans Bold"/>
                <a:ea typeface="IBM Plex Sans Bold"/>
                <a:cs typeface="IBM Plex Sans Bold"/>
                <a:sym typeface="IBM Plex Sans Bold"/>
              </a:rPr>
              <a:t>Yêu cầu: </a:t>
            </a:r>
            <a:r>
              <a:rPr lang="en-US" sz="3000">
                <a:solidFill>
                  <a:srgbClr val="000000"/>
                </a:solidFill>
                <a:latin typeface="IBM Plex Sans"/>
                <a:ea typeface="IBM Plex Sans"/>
                <a:cs typeface="IBM Plex Sans"/>
                <a:sym typeface="IBM Plex Sans"/>
              </a:rPr>
              <a:t>username, email, password</a:t>
            </a:r>
          </a:p>
        </p:txBody>
      </p:sp>
      <p:sp>
        <p:nvSpPr>
          <p:cNvPr id="25" name="TextBox 25"/>
          <p:cNvSpPr txBox="1"/>
          <p:nvPr/>
        </p:nvSpPr>
        <p:spPr>
          <a:xfrm>
            <a:off x="1661641" y="7081095"/>
            <a:ext cx="6537144" cy="981075"/>
          </a:xfrm>
          <a:prstGeom prst="rect">
            <a:avLst/>
          </a:prstGeom>
        </p:spPr>
        <p:txBody>
          <a:bodyPr lIns="0" tIns="0" rIns="0" bIns="0" rtlCol="0" anchor="t">
            <a:spAutoFit/>
          </a:bodyPr>
          <a:lstStyle/>
          <a:p>
            <a:pPr marL="0" lvl="1" indent="0" algn="l">
              <a:lnSpc>
                <a:spcPts val="3900"/>
              </a:lnSpc>
              <a:spcBef>
                <a:spcPct val="0"/>
              </a:spcBef>
            </a:pPr>
            <a:r>
              <a:rPr lang="en-US" sz="3000" b="1">
                <a:solidFill>
                  <a:srgbClr val="000000"/>
                </a:solidFill>
                <a:latin typeface="IBM Plex Sans Bold"/>
                <a:ea typeface="IBM Plex Sans Bold"/>
                <a:cs typeface="IBM Plex Sans Bold"/>
                <a:sym typeface="IBM Plex Sans Bold"/>
              </a:rPr>
              <a:t>Phản hồi:</a:t>
            </a:r>
            <a:r>
              <a:rPr lang="en-US" sz="3000">
                <a:solidFill>
                  <a:srgbClr val="000000"/>
                </a:solidFill>
                <a:latin typeface="IBM Plex Sans"/>
                <a:ea typeface="IBM Plex Sans"/>
                <a:cs typeface="IBM Plex Sans"/>
                <a:sym typeface="IBM Plex Sans"/>
              </a:rPr>
              <a:t> 200 OK, 400 Bad Request, 404 Not Found</a:t>
            </a:r>
          </a:p>
        </p:txBody>
      </p:sp>
      <p:sp>
        <p:nvSpPr>
          <p:cNvPr id="26" name="TextBox 26"/>
          <p:cNvSpPr txBox="1"/>
          <p:nvPr/>
        </p:nvSpPr>
        <p:spPr>
          <a:xfrm>
            <a:off x="11030172" y="1465216"/>
            <a:ext cx="5506951" cy="485775"/>
          </a:xfrm>
          <a:prstGeom prst="rect">
            <a:avLst/>
          </a:prstGeom>
        </p:spPr>
        <p:txBody>
          <a:bodyPr lIns="0" tIns="0" rIns="0" bIns="0" rtlCol="0" anchor="t">
            <a:spAutoFit/>
          </a:bodyPr>
          <a:lstStyle/>
          <a:p>
            <a:pPr marL="0" lvl="1" indent="0" algn="l">
              <a:lnSpc>
                <a:spcPts val="3900"/>
              </a:lnSpc>
              <a:spcBef>
                <a:spcPct val="0"/>
              </a:spcBef>
            </a:pPr>
            <a:r>
              <a:rPr lang="en-US" sz="3000" b="1">
                <a:solidFill>
                  <a:srgbClr val="000000"/>
                </a:solidFill>
                <a:latin typeface="IBM Plex Sans Bold"/>
                <a:ea typeface="IBM Plex Sans Bold"/>
                <a:cs typeface="IBM Plex Sans Bold"/>
                <a:sym typeface="IBM Plex Sans Bold"/>
              </a:rPr>
              <a:t>Ví dụ Request</a:t>
            </a:r>
          </a:p>
        </p:txBody>
      </p:sp>
      <p:sp>
        <p:nvSpPr>
          <p:cNvPr id="27" name="TextBox 27"/>
          <p:cNvSpPr txBox="1"/>
          <p:nvPr/>
        </p:nvSpPr>
        <p:spPr>
          <a:xfrm>
            <a:off x="10547369" y="3766395"/>
            <a:ext cx="6267023" cy="3952875"/>
          </a:xfrm>
          <a:prstGeom prst="rect">
            <a:avLst/>
          </a:prstGeom>
        </p:spPr>
        <p:txBody>
          <a:bodyPr lIns="0" tIns="0" rIns="0" bIns="0" rtlCol="0" anchor="t">
            <a:spAutoFit/>
          </a:bodyPr>
          <a:lstStyle/>
          <a:p>
            <a:pPr algn="l">
              <a:lnSpc>
                <a:spcPts val="3900"/>
              </a:lnSpc>
            </a:pPr>
            <a:r>
              <a:rPr lang="en-US" sz="3000" b="1">
                <a:solidFill>
                  <a:srgbClr val="034B65"/>
                </a:solidFill>
                <a:latin typeface="IBM Plex Sans Bold"/>
                <a:ea typeface="IBM Plex Sans Bold"/>
                <a:cs typeface="IBM Plex Sans Bold"/>
                <a:sym typeface="IBM Plex Sans Bold"/>
              </a:rPr>
              <a:t>{</a:t>
            </a:r>
          </a:p>
          <a:p>
            <a:pPr algn="l">
              <a:lnSpc>
                <a:spcPts val="3900"/>
              </a:lnSpc>
            </a:pPr>
            <a:r>
              <a:rPr lang="en-US" sz="3000" b="1">
                <a:solidFill>
                  <a:srgbClr val="034B65"/>
                </a:solidFill>
                <a:latin typeface="IBM Plex Sans Bold"/>
                <a:ea typeface="IBM Plex Sans Bold"/>
                <a:cs typeface="IBM Plex Sans Bold"/>
                <a:sym typeface="IBM Plex Sans Bold"/>
              </a:rPr>
              <a:t>  "username": "john_doe",</a:t>
            </a:r>
          </a:p>
          <a:p>
            <a:pPr algn="l">
              <a:lnSpc>
                <a:spcPts val="3900"/>
              </a:lnSpc>
            </a:pPr>
            <a:r>
              <a:rPr lang="en-US" sz="3000" b="1">
                <a:solidFill>
                  <a:srgbClr val="034B65"/>
                </a:solidFill>
                <a:latin typeface="IBM Plex Sans Bold"/>
                <a:ea typeface="IBM Plex Sans Bold"/>
                <a:cs typeface="IBM Plex Sans Bold"/>
                <a:sym typeface="IBM Plex Sans Bold"/>
              </a:rPr>
              <a:t>  "email": "john.doe@example.com",</a:t>
            </a:r>
          </a:p>
          <a:p>
            <a:pPr algn="l">
              <a:lnSpc>
                <a:spcPts val="3900"/>
              </a:lnSpc>
            </a:pPr>
            <a:r>
              <a:rPr lang="en-US" sz="3000" b="1">
                <a:solidFill>
                  <a:srgbClr val="034B65"/>
                </a:solidFill>
                <a:latin typeface="IBM Plex Sans Bold"/>
                <a:ea typeface="IBM Plex Sans Bold"/>
                <a:cs typeface="IBM Plex Sans Bold"/>
                <a:sym typeface="IBM Plex Sans Bold"/>
              </a:rPr>
              <a:t>  "password": "securepassword123"</a:t>
            </a:r>
          </a:p>
          <a:p>
            <a:pPr algn="l">
              <a:lnSpc>
                <a:spcPts val="3900"/>
              </a:lnSpc>
            </a:pPr>
            <a:r>
              <a:rPr lang="en-US" sz="3000" b="1">
                <a:solidFill>
                  <a:srgbClr val="034B65"/>
                </a:solidFill>
                <a:latin typeface="IBM Plex Sans Bold"/>
                <a:ea typeface="IBM Plex Sans Bold"/>
                <a:cs typeface="IBM Plex Sans Bold"/>
                <a:sym typeface="IBM Plex Sans Bold"/>
              </a:rPr>
              <a:t>}</a:t>
            </a:r>
          </a:p>
          <a:p>
            <a:pPr marL="0" lvl="1" indent="0" algn="l">
              <a:lnSpc>
                <a:spcPts val="3900"/>
              </a:lnSpc>
              <a:spcBef>
                <a:spcPct val="0"/>
              </a:spcBef>
            </a:pPr>
            <a:endParaRPr lang="en-US" sz="3000" b="1">
              <a:solidFill>
                <a:srgbClr val="034B65"/>
              </a:solidFill>
              <a:latin typeface="IBM Plex Sans Bold"/>
              <a:ea typeface="IBM Plex Sans Bold"/>
              <a:cs typeface="IBM Plex Sans Bold"/>
              <a:sym typeface="IBM Plex Sans Bold"/>
            </a:endParaRPr>
          </a:p>
        </p:txBody>
      </p:sp>
    </p:spTree>
  </p:cSld>
  <p:clrMapOvr>
    <a:masterClrMapping/>
  </p:clrMapOvr>
  <p:transition spd="slow">
    <p:cove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64845" y="9633781"/>
            <a:ext cx="6436524" cy="1006526"/>
            <a:chOff x="0" y="0"/>
            <a:chExt cx="1695216" cy="265093"/>
          </a:xfrm>
        </p:grpSpPr>
        <p:sp>
          <p:nvSpPr>
            <p:cNvPr id="3" name="Freeform 3"/>
            <p:cNvSpPr/>
            <p:nvPr/>
          </p:nvSpPr>
          <p:spPr>
            <a:xfrm>
              <a:off x="0" y="0"/>
              <a:ext cx="1695216" cy="265093"/>
            </a:xfrm>
            <a:custGeom>
              <a:avLst/>
              <a:gdLst/>
              <a:ahLst/>
              <a:cxnLst/>
              <a:rect l="l" t="t" r="r" b="b"/>
              <a:pathLst>
                <a:path w="1695216" h="265093">
                  <a:moveTo>
                    <a:pt x="0" y="0"/>
                  </a:moveTo>
                  <a:lnTo>
                    <a:pt x="1695216" y="0"/>
                  </a:lnTo>
                  <a:lnTo>
                    <a:pt x="1695216" y="265093"/>
                  </a:lnTo>
                  <a:lnTo>
                    <a:pt x="0" y="265093"/>
                  </a:lnTo>
                  <a:close/>
                </a:path>
              </a:pathLst>
            </a:custGeom>
            <a:solidFill>
              <a:srgbClr val="5CC1E6"/>
            </a:solidFill>
          </p:spPr>
        </p:sp>
        <p:sp>
          <p:nvSpPr>
            <p:cNvPr id="4" name="TextBox 4"/>
            <p:cNvSpPr txBox="1"/>
            <p:nvPr/>
          </p:nvSpPr>
          <p:spPr>
            <a:xfrm>
              <a:off x="0" y="-47625"/>
              <a:ext cx="1695216" cy="312718"/>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2116321" y="9633781"/>
            <a:ext cx="6436524" cy="1006526"/>
            <a:chOff x="0" y="0"/>
            <a:chExt cx="1695216" cy="265093"/>
          </a:xfrm>
        </p:grpSpPr>
        <p:sp>
          <p:nvSpPr>
            <p:cNvPr id="6" name="Freeform 6"/>
            <p:cNvSpPr/>
            <p:nvPr/>
          </p:nvSpPr>
          <p:spPr>
            <a:xfrm>
              <a:off x="0" y="0"/>
              <a:ext cx="1695216" cy="265093"/>
            </a:xfrm>
            <a:custGeom>
              <a:avLst/>
              <a:gdLst/>
              <a:ahLst/>
              <a:cxnLst/>
              <a:rect l="l" t="t" r="r" b="b"/>
              <a:pathLst>
                <a:path w="1695216" h="265093">
                  <a:moveTo>
                    <a:pt x="0" y="0"/>
                  </a:moveTo>
                  <a:lnTo>
                    <a:pt x="1695216" y="0"/>
                  </a:lnTo>
                  <a:lnTo>
                    <a:pt x="1695216" y="265093"/>
                  </a:lnTo>
                  <a:lnTo>
                    <a:pt x="0" y="265093"/>
                  </a:lnTo>
                  <a:close/>
                </a:path>
              </a:pathLst>
            </a:custGeom>
            <a:solidFill>
              <a:srgbClr val="034B65"/>
            </a:solidFill>
          </p:spPr>
        </p:sp>
        <p:sp>
          <p:nvSpPr>
            <p:cNvPr id="7" name="TextBox 7"/>
            <p:cNvSpPr txBox="1"/>
            <p:nvPr/>
          </p:nvSpPr>
          <p:spPr>
            <a:xfrm>
              <a:off x="0" y="-47625"/>
              <a:ext cx="1695216" cy="312718"/>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6018805" y="9633781"/>
            <a:ext cx="6436524" cy="1006526"/>
            <a:chOff x="0" y="0"/>
            <a:chExt cx="1695216" cy="265093"/>
          </a:xfrm>
        </p:grpSpPr>
        <p:sp>
          <p:nvSpPr>
            <p:cNvPr id="9" name="Freeform 9"/>
            <p:cNvSpPr/>
            <p:nvPr/>
          </p:nvSpPr>
          <p:spPr>
            <a:xfrm>
              <a:off x="0" y="0"/>
              <a:ext cx="1695216" cy="265093"/>
            </a:xfrm>
            <a:custGeom>
              <a:avLst/>
              <a:gdLst/>
              <a:ahLst/>
              <a:cxnLst/>
              <a:rect l="l" t="t" r="r" b="b"/>
              <a:pathLst>
                <a:path w="1695216" h="265093">
                  <a:moveTo>
                    <a:pt x="0" y="0"/>
                  </a:moveTo>
                  <a:lnTo>
                    <a:pt x="1695216" y="0"/>
                  </a:lnTo>
                  <a:lnTo>
                    <a:pt x="1695216" y="265093"/>
                  </a:lnTo>
                  <a:lnTo>
                    <a:pt x="0" y="265093"/>
                  </a:lnTo>
                  <a:close/>
                </a:path>
              </a:pathLst>
            </a:custGeom>
            <a:solidFill>
              <a:srgbClr val="167DA2"/>
            </a:solidFill>
          </p:spPr>
        </p:sp>
        <p:sp>
          <p:nvSpPr>
            <p:cNvPr id="10" name="TextBox 10"/>
            <p:cNvSpPr txBox="1"/>
            <p:nvPr/>
          </p:nvSpPr>
          <p:spPr>
            <a:xfrm>
              <a:off x="0" y="-47625"/>
              <a:ext cx="1695216" cy="312718"/>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469927" y="1365739"/>
            <a:ext cx="8398591" cy="847097"/>
            <a:chOff x="0" y="0"/>
            <a:chExt cx="17246160" cy="1739479"/>
          </a:xfrm>
        </p:grpSpPr>
        <p:sp>
          <p:nvSpPr>
            <p:cNvPr id="12" name="Freeform 12"/>
            <p:cNvSpPr/>
            <p:nvPr/>
          </p:nvSpPr>
          <p:spPr>
            <a:xfrm>
              <a:off x="0" y="0"/>
              <a:ext cx="17246160" cy="1739479"/>
            </a:xfrm>
            <a:custGeom>
              <a:avLst/>
              <a:gdLst/>
              <a:ahLst/>
              <a:cxnLst/>
              <a:rect l="l" t="t" r="r" b="b"/>
              <a:pathLst>
                <a:path w="17246160" h="1739479">
                  <a:moveTo>
                    <a:pt x="203200" y="0"/>
                  </a:moveTo>
                  <a:lnTo>
                    <a:pt x="17246160" y="0"/>
                  </a:lnTo>
                  <a:lnTo>
                    <a:pt x="17042960" y="1739479"/>
                  </a:lnTo>
                  <a:lnTo>
                    <a:pt x="0" y="1739479"/>
                  </a:lnTo>
                  <a:lnTo>
                    <a:pt x="203200" y="0"/>
                  </a:lnTo>
                  <a:close/>
                </a:path>
              </a:pathLst>
            </a:custGeom>
            <a:solidFill>
              <a:srgbClr val="167DA2"/>
            </a:solidFill>
          </p:spPr>
        </p:sp>
        <p:sp>
          <p:nvSpPr>
            <p:cNvPr id="13" name="TextBox 13"/>
            <p:cNvSpPr txBox="1"/>
            <p:nvPr/>
          </p:nvSpPr>
          <p:spPr>
            <a:xfrm>
              <a:off x="101600" y="-47625"/>
              <a:ext cx="17042960" cy="1787104"/>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1137668" y="1139964"/>
            <a:ext cx="7798054" cy="847097"/>
            <a:chOff x="0" y="0"/>
            <a:chExt cx="16012981" cy="1739479"/>
          </a:xfrm>
        </p:grpSpPr>
        <p:sp>
          <p:nvSpPr>
            <p:cNvPr id="15" name="Freeform 15"/>
            <p:cNvSpPr/>
            <p:nvPr/>
          </p:nvSpPr>
          <p:spPr>
            <a:xfrm>
              <a:off x="0" y="0"/>
              <a:ext cx="16012981" cy="1739479"/>
            </a:xfrm>
            <a:custGeom>
              <a:avLst/>
              <a:gdLst/>
              <a:ahLst/>
              <a:cxnLst/>
              <a:rect l="l" t="t" r="r" b="b"/>
              <a:pathLst>
                <a:path w="16012981" h="1739479">
                  <a:moveTo>
                    <a:pt x="203200" y="0"/>
                  </a:moveTo>
                  <a:lnTo>
                    <a:pt x="16012981" y="0"/>
                  </a:lnTo>
                  <a:lnTo>
                    <a:pt x="15809781" y="1739479"/>
                  </a:lnTo>
                  <a:lnTo>
                    <a:pt x="0" y="1739479"/>
                  </a:lnTo>
                  <a:lnTo>
                    <a:pt x="203200" y="0"/>
                  </a:lnTo>
                  <a:close/>
                </a:path>
              </a:pathLst>
            </a:custGeom>
            <a:solidFill>
              <a:srgbClr val="5CC1E6"/>
            </a:solidFill>
          </p:spPr>
        </p:sp>
        <p:sp>
          <p:nvSpPr>
            <p:cNvPr id="16" name="TextBox 16"/>
            <p:cNvSpPr txBox="1"/>
            <p:nvPr/>
          </p:nvSpPr>
          <p:spPr>
            <a:xfrm>
              <a:off x="101600" y="-47625"/>
              <a:ext cx="15809781" cy="1787104"/>
            </a:xfrm>
            <a:prstGeom prst="rect">
              <a:avLst/>
            </a:prstGeom>
          </p:spPr>
          <p:txBody>
            <a:bodyPr lIns="50800" tIns="50800" rIns="50800" bIns="50800" rtlCol="0" anchor="ctr"/>
            <a:lstStyle/>
            <a:p>
              <a:pPr algn="ctr">
                <a:lnSpc>
                  <a:spcPts val="2659"/>
                </a:lnSpc>
              </a:pPr>
              <a:endParaRPr/>
            </a:p>
          </p:txBody>
        </p:sp>
      </p:grpSp>
      <p:sp>
        <p:nvSpPr>
          <p:cNvPr id="17" name="Freeform 17"/>
          <p:cNvSpPr/>
          <p:nvPr/>
        </p:nvSpPr>
        <p:spPr>
          <a:xfrm>
            <a:off x="528013" y="3556087"/>
            <a:ext cx="735814" cy="735814"/>
          </a:xfrm>
          <a:custGeom>
            <a:avLst/>
            <a:gdLst/>
            <a:ahLst/>
            <a:cxnLst/>
            <a:rect l="l" t="t" r="r" b="b"/>
            <a:pathLst>
              <a:path w="735814" h="735814">
                <a:moveTo>
                  <a:pt x="0" y="0"/>
                </a:moveTo>
                <a:lnTo>
                  <a:pt x="735813" y="0"/>
                </a:lnTo>
                <a:lnTo>
                  <a:pt x="735813" y="735814"/>
                </a:lnTo>
                <a:lnTo>
                  <a:pt x="0" y="735814"/>
                </a:lnTo>
                <a:lnTo>
                  <a:pt x="0" y="0"/>
                </a:lnTo>
                <a:close/>
              </a:path>
            </a:pathLst>
          </a:custGeom>
          <a:blipFill>
            <a:blip r:embed="rId2"/>
            <a:stretch>
              <a:fillRect/>
            </a:stretch>
          </a:blipFill>
        </p:spPr>
      </p:sp>
      <p:sp>
        <p:nvSpPr>
          <p:cNvPr id="18" name="Freeform 18"/>
          <p:cNvSpPr/>
          <p:nvPr/>
        </p:nvSpPr>
        <p:spPr>
          <a:xfrm>
            <a:off x="499875" y="5389213"/>
            <a:ext cx="735814" cy="735814"/>
          </a:xfrm>
          <a:custGeom>
            <a:avLst/>
            <a:gdLst/>
            <a:ahLst/>
            <a:cxnLst/>
            <a:rect l="l" t="t" r="r" b="b"/>
            <a:pathLst>
              <a:path w="735814" h="735814">
                <a:moveTo>
                  <a:pt x="0" y="0"/>
                </a:moveTo>
                <a:lnTo>
                  <a:pt x="735814" y="0"/>
                </a:lnTo>
                <a:lnTo>
                  <a:pt x="735814" y="735814"/>
                </a:lnTo>
                <a:lnTo>
                  <a:pt x="0" y="735814"/>
                </a:lnTo>
                <a:lnTo>
                  <a:pt x="0" y="0"/>
                </a:lnTo>
                <a:close/>
              </a:path>
            </a:pathLst>
          </a:custGeom>
          <a:blipFill>
            <a:blip r:embed="rId3"/>
            <a:stretch>
              <a:fillRect/>
            </a:stretch>
          </a:blipFill>
        </p:spPr>
      </p:sp>
      <p:sp>
        <p:nvSpPr>
          <p:cNvPr id="19" name="Freeform 19"/>
          <p:cNvSpPr/>
          <p:nvPr/>
        </p:nvSpPr>
        <p:spPr>
          <a:xfrm>
            <a:off x="556150" y="7222339"/>
            <a:ext cx="679539" cy="679539"/>
          </a:xfrm>
          <a:custGeom>
            <a:avLst/>
            <a:gdLst/>
            <a:ahLst/>
            <a:cxnLst/>
            <a:rect l="l" t="t" r="r" b="b"/>
            <a:pathLst>
              <a:path w="679539" h="679539">
                <a:moveTo>
                  <a:pt x="0" y="0"/>
                </a:moveTo>
                <a:lnTo>
                  <a:pt x="679539" y="0"/>
                </a:lnTo>
                <a:lnTo>
                  <a:pt x="679539" y="679538"/>
                </a:lnTo>
                <a:lnTo>
                  <a:pt x="0" y="679538"/>
                </a:lnTo>
                <a:lnTo>
                  <a:pt x="0" y="0"/>
                </a:lnTo>
                <a:close/>
              </a:path>
            </a:pathLst>
          </a:custGeom>
          <a:blipFill>
            <a:blip r:embed="rId4"/>
            <a:stretch>
              <a:fillRect/>
            </a:stretch>
          </a:blipFill>
        </p:spPr>
      </p:sp>
      <p:sp>
        <p:nvSpPr>
          <p:cNvPr id="20" name="Freeform 20"/>
          <p:cNvSpPr/>
          <p:nvPr/>
        </p:nvSpPr>
        <p:spPr>
          <a:xfrm>
            <a:off x="9993581" y="2387196"/>
            <a:ext cx="6543542" cy="6543542"/>
          </a:xfrm>
          <a:custGeom>
            <a:avLst/>
            <a:gdLst/>
            <a:ahLst/>
            <a:cxnLst/>
            <a:rect l="l" t="t" r="r" b="b"/>
            <a:pathLst>
              <a:path w="6543542" h="6543542">
                <a:moveTo>
                  <a:pt x="0" y="0"/>
                </a:moveTo>
                <a:lnTo>
                  <a:pt x="6543542" y="0"/>
                </a:lnTo>
                <a:lnTo>
                  <a:pt x="6543542" y="6543542"/>
                </a:lnTo>
                <a:lnTo>
                  <a:pt x="0" y="654354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21" name="Freeform 21"/>
          <p:cNvSpPr/>
          <p:nvPr/>
        </p:nvSpPr>
        <p:spPr>
          <a:xfrm>
            <a:off x="9834065" y="1365739"/>
            <a:ext cx="713304" cy="713304"/>
          </a:xfrm>
          <a:custGeom>
            <a:avLst/>
            <a:gdLst/>
            <a:ahLst/>
            <a:cxnLst/>
            <a:rect l="l" t="t" r="r" b="b"/>
            <a:pathLst>
              <a:path w="713304" h="713304">
                <a:moveTo>
                  <a:pt x="0" y="0"/>
                </a:moveTo>
                <a:lnTo>
                  <a:pt x="713304" y="0"/>
                </a:lnTo>
                <a:lnTo>
                  <a:pt x="713304" y="713304"/>
                </a:lnTo>
                <a:lnTo>
                  <a:pt x="0" y="713304"/>
                </a:lnTo>
                <a:lnTo>
                  <a:pt x="0" y="0"/>
                </a:lnTo>
                <a:close/>
              </a:path>
            </a:pathLst>
          </a:custGeom>
          <a:blipFill>
            <a:blip r:embed="rId7"/>
            <a:stretch>
              <a:fillRect/>
            </a:stretch>
          </a:blipFill>
        </p:spPr>
      </p:sp>
      <p:sp>
        <p:nvSpPr>
          <p:cNvPr id="22" name="TextBox 22"/>
          <p:cNvSpPr txBox="1"/>
          <p:nvPr/>
        </p:nvSpPr>
        <p:spPr>
          <a:xfrm>
            <a:off x="528013" y="2387196"/>
            <a:ext cx="10981585" cy="457200"/>
          </a:xfrm>
          <a:prstGeom prst="rect">
            <a:avLst/>
          </a:prstGeom>
        </p:spPr>
        <p:txBody>
          <a:bodyPr lIns="0" tIns="0" rIns="0" bIns="0" rtlCol="0" anchor="t">
            <a:spAutoFit/>
          </a:bodyPr>
          <a:lstStyle/>
          <a:p>
            <a:pPr marL="0" lvl="0" indent="0" algn="just">
              <a:lnSpc>
                <a:spcPts val="3600"/>
              </a:lnSpc>
              <a:spcBef>
                <a:spcPct val="0"/>
              </a:spcBef>
            </a:pPr>
            <a:r>
              <a:rPr lang="en-US" sz="3000" b="1">
                <a:solidFill>
                  <a:srgbClr val="000000"/>
                </a:solidFill>
                <a:latin typeface="IBM Plex Sans Bold"/>
                <a:ea typeface="IBM Plex Sans Bold"/>
                <a:cs typeface="IBM Plex Sans Bold"/>
                <a:sym typeface="IBM Plex Sans Bold"/>
              </a:rPr>
              <a:t>POST /api/users/login </a:t>
            </a:r>
          </a:p>
        </p:txBody>
      </p:sp>
      <p:sp>
        <p:nvSpPr>
          <p:cNvPr id="23" name="TextBox 23"/>
          <p:cNvSpPr txBox="1"/>
          <p:nvPr/>
        </p:nvSpPr>
        <p:spPr>
          <a:xfrm>
            <a:off x="1671166" y="3666819"/>
            <a:ext cx="5506951" cy="485775"/>
          </a:xfrm>
          <a:prstGeom prst="rect">
            <a:avLst/>
          </a:prstGeom>
        </p:spPr>
        <p:txBody>
          <a:bodyPr lIns="0" tIns="0" rIns="0" bIns="0" rtlCol="0" anchor="t">
            <a:spAutoFit/>
          </a:bodyPr>
          <a:lstStyle/>
          <a:p>
            <a:pPr marL="0" lvl="1" indent="0" algn="l">
              <a:lnSpc>
                <a:spcPts val="3900"/>
              </a:lnSpc>
              <a:spcBef>
                <a:spcPct val="0"/>
              </a:spcBef>
            </a:pPr>
            <a:r>
              <a:rPr lang="en-US" sz="3000" b="1">
                <a:solidFill>
                  <a:srgbClr val="000000"/>
                </a:solidFill>
                <a:latin typeface="IBM Plex Sans Bold"/>
                <a:ea typeface="IBM Plex Sans Bold"/>
                <a:cs typeface="IBM Plex Sans Bold"/>
                <a:sym typeface="IBM Plex Sans Bold"/>
              </a:rPr>
              <a:t>Mô tả:</a:t>
            </a:r>
            <a:r>
              <a:rPr lang="en-US" sz="3000">
                <a:solidFill>
                  <a:srgbClr val="000000"/>
                </a:solidFill>
                <a:latin typeface="IBM Plex Sans"/>
                <a:ea typeface="IBM Plex Sans"/>
                <a:cs typeface="IBM Plex Sans"/>
                <a:sym typeface="IBM Plex Sans"/>
              </a:rPr>
              <a:t> Đăng nhập người dùng.</a:t>
            </a:r>
          </a:p>
        </p:txBody>
      </p:sp>
      <p:sp>
        <p:nvSpPr>
          <p:cNvPr id="24" name="TextBox 24"/>
          <p:cNvSpPr txBox="1"/>
          <p:nvPr/>
        </p:nvSpPr>
        <p:spPr>
          <a:xfrm>
            <a:off x="1661641" y="5499945"/>
            <a:ext cx="6537144" cy="485775"/>
          </a:xfrm>
          <a:prstGeom prst="rect">
            <a:avLst/>
          </a:prstGeom>
        </p:spPr>
        <p:txBody>
          <a:bodyPr lIns="0" tIns="0" rIns="0" bIns="0" rtlCol="0" anchor="t">
            <a:spAutoFit/>
          </a:bodyPr>
          <a:lstStyle/>
          <a:p>
            <a:pPr marL="0" lvl="1" indent="0" algn="l">
              <a:lnSpc>
                <a:spcPts val="3900"/>
              </a:lnSpc>
              <a:spcBef>
                <a:spcPct val="0"/>
              </a:spcBef>
            </a:pPr>
            <a:r>
              <a:rPr lang="en-US" sz="3000" b="1">
                <a:solidFill>
                  <a:srgbClr val="000000"/>
                </a:solidFill>
                <a:latin typeface="IBM Plex Sans Bold"/>
                <a:ea typeface="IBM Plex Sans Bold"/>
                <a:cs typeface="IBM Plex Sans Bold"/>
                <a:sym typeface="IBM Plex Sans Bold"/>
              </a:rPr>
              <a:t>Yêu cầu: </a:t>
            </a:r>
            <a:r>
              <a:rPr lang="en-US" sz="3000">
                <a:solidFill>
                  <a:srgbClr val="000000"/>
                </a:solidFill>
                <a:latin typeface="IBM Plex Sans"/>
                <a:ea typeface="IBM Plex Sans"/>
                <a:cs typeface="IBM Plex Sans"/>
                <a:sym typeface="IBM Plex Sans"/>
              </a:rPr>
              <a:t>email, password</a:t>
            </a:r>
          </a:p>
        </p:txBody>
      </p:sp>
      <p:sp>
        <p:nvSpPr>
          <p:cNvPr id="25" name="TextBox 25"/>
          <p:cNvSpPr txBox="1"/>
          <p:nvPr/>
        </p:nvSpPr>
        <p:spPr>
          <a:xfrm>
            <a:off x="1661641" y="7081095"/>
            <a:ext cx="6537144" cy="981075"/>
          </a:xfrm>
          <a:prstGeom prst="rect">
            <a:avLst/>
          </a:prstGeom>
        </p:spPr>
        <p:txBody>
          <a:bodyPr lIns="0" tIns="0" rIns="0" bIns="0" rtlCol="0" anchor="t">
            <a:spAutoFit/>
          </a:bodyPr>
          <a:lstStyle/>
          <a:p>
            <a:pPr marL="0" lvl="1" indent="0" algn="l">
              <a:lnSpc>
                <a:spcPts val="3900"/>
              </a:lnSpc>
              <a:spcBef>
                <a:spcPct val="0"/>
              </a:spcBef>
            </a:pPr>
            <a:r>
              <a:rPr lang="en-US" sz="3000" b="1">
                <a:solidFill>
                  <a:srgbClr val="000000"/>
                </a:solidFill>
                <a:latin typeface="IBM Plex Sans Bold"/>
                <a:ea typeface="IBM Plex Sans Bold"/>
                <a:cs typeface="IBM Plex Sans Bold"/>
                <a:sym typeface="IBM Plex Sans Bold"/>
              </a:rPr>
              <a:t>Phản hồi:</a:t>
            </a:r>
            <a:r>
              <a:rPr lang="en-US" sz="3000">
                <a:solidFill>
                  <a:srgbClr val="000000"/>
                </a:solidFill>
                <a:latin typeface="IBM Plex Sans"/>
                <a:ea typeface="IBM Plex Sans"/>
                <a:cs typeface="IBM Plex Sans"/>
                <a:sym typeface="IBM Plex Sans"/>
              </a:rPr>
              <a:t> 200 OK, 400 Bad Request, 401 Unauthorized</a:t>
            </a:r>
          </a:p>
        </p:txBody>
      </p:sp>
      <p:sp>
        <p:nvSpPr>
          <p:cNvPr id="26" name="TextBox 26"/>
          <p:cNvSpPr txBox="1"/>
          <p:nvPr/>
        </p:nvSpPr>
        <p:spPr>
          <a:xfrm>
            <a:off x="11030172" y="1465216"/>
            <a:ext cx="5506951" cy="485775"/>
          </a:xfrm>
          <a:prstGeom prst="rect">
            <a:avLst/>
          </a:prstGeom>
        </p:spPr>
        <p:txBody>
          <a:bodyPr lIns="0" tIns="0" rIns="0" bIns="0" rtlCol="0" anchor="t">
            <a:spAutoFit/>
          </a:bodyPr>
          <a:lstStyle/>
          <a:p>
            <a:pPr marL="0" lvl="1" indent="0" algn="l">
              <a:lnSpc>
                <a:spcPts val="3900"/>
              </a:lnSpc>
              <a:spcBef>
                <a:spcPct val="0"/>
              </a:spcBef>
            </a:pPr>
            <a:r>
              <a:rPr lang="en-US" sz="3000" b="1">
                <a:solidFill>
                  <a:srgbClr val="000000"/>
                </a:solidFill>
                <a:latin typeface="IBM Plex Sans Bold"/>
                <a:ea typeface="IBM Plex Sans Bold"/>
                <a:cs typeface="IBM Plex Sans Bold"/>
                <a:sym typeface="IBM Plex Sans Bold"/>
              </a:rPr>
              <a:t>Ví dụ Request</a:t>
            </a:r>
          </a:p>
        </p:txBody>
      </p:sp>
      <p:sp>
        <p:nvSpPr>
          <p:cNvPr id="27" name="TextBox 27"/>
          <p:cNvSpPr txBox="1"/>
          <p:nvPr/>
        </p:nvSpPr>
        <p:spPr>
          <a:xfrm>
            <a:off x="10547369" y="3766395"/>
            <a:ext cx="6267023" cy="3952875"/>
          </a:xfrm>
          <a:prstGeom prst="rect">
            <a:avLst/>
          </a:prstGeom>
        </p:spPr>
        <p:txBody>
          <a:bodyPr lIns="0" tIns="0" rIns="0" bIns="0" rtlCol="0" anchor="t">
            <a:spAutoFit/>
          </a:bodyPr>
          <a:lstStyle/>
          <a:p>
            <a:pPr algn="l">
              <a:lnSpc>
                <a:spcPts val="3900"/>
              </a:lnSpc>
            </a:pPr>
            <a:r>
              <a:rPr lang="en-US" sz="3000" b="1">
                <a:solidFill>
                  <a:srgbClr val="034B65"/>
                </a:solidFill>
                <a:latin typeface="IBM Plex Sans Bold"/>
                <a:ea typeface="IBM Plex Sans Bold"/>
                <a:cs typeface="IBM Plex Sans Bold"/>
                <a:sym typeface="IBM Plex Sans Bold"/>
              </a:rPr>
              <a:t>{</a:t>
            </a:r>
          </a:p>
          <a:p>
            <a:pPr algn="l">
              <a:lnSpc>
                <a:spcPts val="3900"/>
              </a:lnSpc>
            </a:pPr>
            <a:r>
              <a:rPr lang="en-US" sz="3000" b="1">
                <a:solidFill>
                  <a:srgbClr val="034B65"/>
                </a:solidFill>
                <a:latin typeface="IBM Plex Sans Bold"/>
                <a:ea typeface="IBM Plex Sans Bold"/>
                <a:cs typeface="IBM Plex Sans Bold"/>
                <a:sym typeface="IBM Plex Sans Bold"/>
              </a:rPr>
              <a:t>  "email": "john.doe@example.com",</a:t>
            </a:r>
          </a:p>
          <a:p>
            <a:pPr algn="l">
              <a:lnSpc>
                <a:spcPts val="3900"/>
              </a:lnSpc>
            </a:pPr>
            <a:r>
              <a:rPr lang="en-US" sz="3000" b="1">
                <a:solidFill>
                  <a:srgbClr val="034B65"/>
                </a:solidFill>
                <a:latin typeface="IBM Plex Sans Bold"/>
                <a:ea typeface="IBM Plex Sans Bold"/>
                <a:cs typeface="IBM Plex Sans Bold"/>
                <a:sym typeface="IBM Plex Sans Bold"/>
              </a:rPr>
              <a:t>  "password": "securepassword123"</a:t>
            </a:r>
          </a:p>
          <a:p>
            <a:pPr algn="l">
              <a:lnSpc>
                <a:spcPts val="3900"/>
              </a:lnSpc>
            </a:pPr>
            <a:r>
              <a:rPr lang="en-US" sz="3000" b="1">
                <a:solidFill>
                  <a:srgbClr val="034B65"/>
                </a:solidFill>
                <a:latin typeface="IBM Plex Sans Bold"/>
                <a:ea typeface="IBM Plex Sans Bold"/>
                <a:cs typeface="IBM Plex Sans Bold"/>
                <a:sym typeface="IBM Plex Sans Bold"/>
              </a:rPr>
              <a:t>}</a:t>
            </a:r>
          </a:p>
          <a:p>
            <a:pPr algn="l">
              <a:lnSpc>
                <a:spcPts val="3900"/>
              </a:lnSpc>
            </a:pPr>
            <a:endParaRPr lang="en-US" sz="3000" b="1">
              <a:solidFill>
                <a:srgbClr val="034B65"/>
              </a:solidFill>
              <a:latin typeface="IBM Plex Sans Bold"/>
              <a:ea typeface="IBM Plex Sans Bold"/>
              <a:cs typeface="IBM Plex Sans Bold"/>
              <a:sym typeface="IBM Plex Sans Bold"/>
            </a:endParaRPr>
          </a:p>
          <a:p>
            <a:pPr marL="0" lvl="1" indent="0" algn="l">
              <a:lnSpc>
                <a:spcPts val="3900"/>
              </a:lnSpc>
              <a:spcBef>
                <a:spcPct val="0"/>
              </a:spcBef>
            </a:pPr>
            <a:endParaRPr lang="en-US" sz="3000" b="1">
              <a:solidFill>
                <a:srgbClr val="034B65"/>
              </a:solidFill>
              <a:latin typeface="IBM Plex Sans Bold"/>
              <a:ea typeface="IBM Plex Sans Bold"/>
              <a:cs typeface="IBM Plex Sans Bold"/>
              <a:sym typeface="IBM Plex Sans Bold"/>
            </a:endParaRPr>
          </a:p>
        </p:txBody>
      </p:sp>
    </p:spTree>
  </p:cSld>
  <p:clrMapOvr>
    <a:masterClrMapping/>
  </p:clrMapOvr>
  <p:transition spd="slow">
    <p:cove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64845" y="9633781"/>
            <a:ext cx="6436524" cy="1006526"/>
            <a:chOff x="0" y="0"/>
            <a:chExt cx="1695216" cy="265093"/>
          </a:xfrm>
        </p:grpSpPr>
        <p:sp>
          <p:nvSpPr>
            <p:cNvPr id="3" name="Freeform 3"/>
            <p:cNvSpPr/>
            <p:nvPr/>
          </p:nvSpPr>
          <p:spPr>
            <a:xfrm>
              <a:off x="0" y="0"/>
              <a:ext cx="1695216" cy="265093"/>
            </a:xfrm>
            <a:custGeom>
              <a:avLst/>
              <a:gdLst/>
              <a:ahLst/>
              <a:cxnLst/>
              <a:rect l="l" t="t" r="r" b="b"/>
              <a:pathLst>
                <a:path w="1695216" h="265093">
                  <a:moveTo>
                    <a:pt x="0" y="0"/>
                  </a:moveTo>
                  <a:lnTo>
                    <a:pt x="1695216" y="0"/>
                  </a:lnTo>
                  <a:lnTo>
                    <a:pt x="1695216" y="265093"/>
                  </a:lnTo>
                  <a:lnTo>
                    <a:pt x="0" y="265093"/>
                  </a:lnTo>
                  <a:close/>
                </a:path>
              </a:pathLst>
            </a:custGeom>
            <a:solidFill>
              <a:srgbClr val="5CC1E6"/>
            </a:solidFill>
          </p:spPr>
        </p:sp>
        <p:sp>
          <p:nvSpPr>
            <p:cNvPr id="4" name="TextBox 4"/>
            <p:cNvSpPr txBox="1"/>
            <p:nvPr/>
          </p:nvSpPr>
          <p:spPr>
            <a:xfrm>
              <a:off x="0" y="-47625"/>
              <a:ext cx="1695216" cy="312718"/>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2116321" y="9633781"/>
            <a:ext cx="6436524" cy="1006526"/>
            <a:chOff x="0" y="0"/>
            <a:chExt cx="1695216" cy="265093"/>
          </a:xfrm>
        </p:grpSpPr>
        <p:sp>
          <p:nvSpPr>
            <p:cNvPr id="6" name="Freeform 6"/>
            <p:cNvSpPr/>
            <p:nvPr/>
          </p:nvSpPr>
          <p:spPr>
            <a:xfrm>
              <a:off x="0" y="0"/>
              <a:ext cx="1695216" cy="265093"/>
            </a:xfrm>
            <a:custGeom>
              <a:avLst/>
              <a:gdLst/>
              <a:ahLst/>
              <a:cxnLst/>
              <a:rect l="l" t="t" r="r" b="b"/>
              <a:pathLst>
                <a:path w="1695216" h="265093">
                  <a:moveTo>
                    <a:pt x="0" y="0"/>
                  </a:moveTo>
                  <a:lnTo>
                    <a:pt x="1695216" y="0"/>
                  </a:lnTo>
                  <a:lnTo>
                    <a:pt x="1695216" y="265093"/>
                  </a:lnTo>
                  <a:lnTo>
                    <a:pt x="0" y="265093"/>
                  </a:lnTo>
                  <a:close/>
                </a:path>
              </a:pathLst>
            </a:custGeom>
            <a:solidFill>
              <a:srgbClr val="034B65"/>
            </a:solidFill>
          </p:spPr>
        </p:sp>
        <p:sp>
          <p:nvSpPr>
            <p:cNvPr id="7" name="TextBox 7"/>
            <p:cNvSpPr txBox="1"/>
            <p:nvPr/>
          </p:nvSpPr>
          <p:spPr>
            <a:xfrm>
              <a:off x="0" y="-47625"/>
              <a:ext cx="1695216" cy="312718"/>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6018805" y="9633781"/>
            <a:ext cx="6436524" cy="1006526"/>
            <a:chOff x="0" y="0"/>
            <a:chExt cx="1695216" cy="265093"/>
          </a:xfrm>
        </p:grpSpPr>
        <p:sp>
          <p:nvSpPr>
            <p:cNvPr id="9" name="Freeform 9"/>
            <p:cNvSpPr/>
            <p:nvPr/>
          </p:nvSpPr>
          <p:spPr>
            <a:xfrm>
              <a:off x="0" y="0"/>
              <a:ext cx="1695216" cy="265093"/>
            </a:xfrm>
            <a:custGeom>
              <a:avLst/>
              <a:gdLst/>
              <a:ahLst/>
              <a:cxnLst/>
              <a:rect l="l" t="t" r="r" b="b"/>
              <a:pathLst>
                <a:path w="1695216" h="265093">
                  <a:moveTo>
                    <a:pt x="0" y="0"/>
                  </a:moveTo>
                  <a:lnTo>
                    <a:pt x="1695216" y="0"/>
                  </a:lnTo>
                  <a:lnTo>
                    <a:pt x="1695216" y="265093"/>
                  </a:lnTo>
                  <a:lnTo>
                    <a:pt x="0" y="265093"/>
                  </a:lnTo>
                  <a:close/>
                </a:path>
              </a:pathLst>
            </a:custGeom>
            <a:solidFill>
              <a:srgbClr val="167DA2"/>
            </a:solidFill>
          </p:spPr>
        </p:sp>
        <p:sp>
          <p:nvSpPr>
            <p:cNvPr id="10" name="TextBox 10"/>
            <p:cNvSpPr txBox="1"/>
            <p:nvPr/>
          </p:nvSpPr>
          <p:spPr>
            <a:xfrm>
              <a:off x="0" y="-47625"/>
              <a:ext cx="1695216" cy="312718"/>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469927" y="1365739"/>
            <a:ext cx="8398591" cy="847097"/>
            <a:chOff x="0" y="0"/>
            <a:chExt cx="17246160" cy="1739479"/>
          </a:xfrm>
        </p:grpSpPr>
        <p:sp>
          <p:nvSpPr>
            <p:cNvPr id="12" name="Freeform 12"/>
            <p:cNvSpPr/>
            <p:nvPr/>
          </p:nvSpPr>
          <p:spPr>
            <a:xfrm>
              <a:off x="0" y="0"/>
              <a:ext cx="17246160" cy="1739479"/>
            </a:xfrm>
            <a:custGeom>
              <a:avLst/>
              <a:gdLst/>
              <a:ahLst/>
              <a:cxnLst/>
              <a:rect l="l" t="t" r="r" b="b"/>
              <a:pathLst>
                <a:path w="17246160" h="1739479">
                  <a:moveTo>
                    <a:pt x="203200" y="0"/>
                  </a:moveTo>
                  <a:lnTo>
                    <a:pt x="17246160" y="0"/>
                  </a:lnTo>
                  <a:lnTo>
                    <a:pt x="17042960" y="1739479"/>
                  </a:lnTo>
                  <a:lnTo>
                    <a:pt x="0" y="1739479"/>
                  </a:lnTo>
                  <a:lnTo>
                    <a:pt x="203200" y="0"/>
                  </a:lnTo>
                  <a:close/>
                </a:path>
              </a:pathLst>
            </a:custGeom>
            <a:solidFill>
              <a:srgbClr val="167DA2"/>
            </a:solidFill>
          </p:spPr>
        </p:sp>
        <p:sp>
          <p:nvSpPr>
            <p:cNvPr id="13" name="TextBox 13"/>
            <p:cNvSpPr txBox="1"/>
            <p:nvPr/>
          </p:nvSpPr>
          <p:spPr>
            <a:xfrm>
              <a:off x="101600" y="-47625"/>
              <a:ext cx="17042960" cy="1787104"/>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1137668" y="1139964"/>
            <a:ext cx="7798054" cy="847097"/>
            <a:chOff x="0" y="0"/>
            <a:chExt cx="16012981" cy="1739479"/>
          </a:xfrm>
        </p:grpSpPr>
        <p:sp>
          <p:nvSpPr>
            <p:cNvPr id="15" name="Freeform 15"/>
            <p:cNvSpPr/>
            <p:nvPr/>
          </p:nvSpPr>
          <p:spPr>
            <a:xfrm>
              <a:off x="0" y="0"/>
              <a:ext cx="16012981" cy="1739479"/>
            </a:xfrm>
            <a:custGeom>
              <a:avLst/>
              <a:gdLst/>
              <a:ahLst/>
              <a:cxnLst/>
              <a:rect l="l" t="t" r="r" b="b"/>
              <a:pathLst>
                <a:path w="16012981" h="1739479">
                  <a:moveTo>
                    <a:pt x="203200" y="0"/>
                  </a:moveTo>
                  <a:lnTo>
                    <a:pt x="16012981" y="0"/>
                  </a:lnTo>
                  <a:lnTo>
                    <a:pt x="15809781" y="1739479"/>
                  </a:lnTo>
                  <a:lnTo>
                    <a:pt x="0" y="1739479"/>
                  </a:lnTo>
                  <a:lnTo>
                    <a:pt x="203200" y="0"/>
                  </a:lnTo>
                  <a:close/>
                </a:path>
              </a:pathLst>
            </a:custGeom>
            <a:solidFill>
              <a:srgbClr val="5CC1E6"/>
            </a:solidFill>
          </p:spPr>
        </p:sp>
        <p:sp>
          <p:nvSpPr>
            <p:cNvPr id="16" name="TextBox 16"/>
            <p:cNvSpPr txBox="1"/>
            <p:nvPr/>
          </p:nvSpPr>
          <p:spPr>
            <a:xfrm>
              <a:off x="101600" y="-47625"/>
              <a:ext cx="15809781" cy="1787104"/>
            </a:xfrm>
            <a:prstGeom prst="rect">
              <a:avLst/>
            </a:prstGeom>
          </p:spPr>
          <p:txBody>
            <a:bodyPr lIns="50800" tIns="50800" rIns="50800" bIns="50800" rtlCol="0" anchor="ctr"/>
            <a:lstStyle/>
            <a:p>
              <a:pPr algn="ctr">
                <a:lnSpc>
                  <a:spcPts val="2659"/>
                </a:lnSpc>
              </a:pPr>
              <a:endParaRPr/>
            </a:p>
          </p:txBody>
        </p:sp>
      </p:grpSp>
      <p:sp>
        <p:nvSpPr>
          <p:cNvPr id="17" name="Freeform 17"/>
          <p:cNvSpPr/>
          <p:nvPr/>
        </p:nvSpPr>
        <p:spPr>
          <a:xfrm>
            <a:off x="528013" y="3556087"/>
            <a:ext cx="735814" cy="735814"/>
          </a:xfrm>
          <a:custGeom>
            <a:avLst/>
            <a:gdLst/>
            <a:ahLst/>
            <a:cxnLst/>
            <a:rect l="l" t="t" r="r" b="b"/>
            <a:pathLst>
              <a:path w="735814" h="735814">
                <a:moveTo>
                  <a:pt x="0" y="0"/>
                </a:moveTo>
                <a:lnTo>
                  <a:pt x="735813" y="0"/>
                </a:lnTo>
                <a:lnTo>
                  <a:pt x="735813" y="735814"/>
                </a:lnTo>
                <a:lnTo>
                  <a:pt x="0" y="735814"/>
                </a:lnTo>
                <a:lnTo>
                  <a:pt x="0" y="0"/>
                </a:lnTo>
                <a:close/>
              </a:path>
            </a:pathLst>
          </a:custGeom>
          <a:blipFill>
            <a:blip r:embed="rId2"/>
            <a:stretch>
              <a:fillRect/>
            </a:stretch>
          </a:blipFill>
        </p:spPr>
      </p:sp>
      <p:sp>
        <p:nvSpPr>
          <p:cNvPr id="18" name="Freeform 18"/>
          <p:cNvSpPr/>
          <p:nvPr/>
        </p:nvSpPr>
        <p:spPr>
          <a:xfrm>
            <a:off x="499875" y="5389213"/>
            <a:ext cx="735814" cy="735814"/>
          </a:xfrm>
          <a:custGeom>
            <a:avLst/>
            <a:gdLst/>
            <a:ahLst/>
            <a:cxnLst/>
            <a:rect l="l" t="t" r="r" b="b"/>
            <a:pathLst>
              <a:path w="735814" h="735814">
                <a:moveTo>
                  <a:pt x="0" y="0"/>
                </a:moveTo>
                <a:lnTo>
                  <a:pt x="735814" y="0"/>
                </a:lnTo>
                <a:lnTo>
                  <a:pt x="735814" y="735814"/>
                </a:lnTo>
                <a:lnTo>
                  <a:pt x="0" y="735814"/>
                </a:lnTo>
                <a:lnTo>
                  <a:pt x="0" y="0"/>
                </a:lnTo>
                <a:close/>
              </a:path>
            </a:pathLst>
          </a:custGeom>
          <a:blipFill>
            <a:blip r:embed="rId3"/>
            <a:stretch>
              <a:fillRect/>
            </a:stretch>
          </a:blipFill>
        </p:spPr>
      </p:sp>
      <p:sp>
        <p:nvSpPr>
          <p:cNvPr id="19" name="Freeform 19"/>
          <p:cNvSpPr/>
          <p:nvPr/>
        </p:nvSpPr>
        <p:spPr>
          <a:xfrm>
            <a:off x="556150" y="7222339"/>
            <a:ext cx="679539" cy="679539"/>
          </a:xfrm>
          <a:custGeom>
            <a:avLst/>
            <a:gdLst/>
            <a:ahLst/>
            <a:cxnLst/>
            <a:rect l="l" t="t" r="r" b="b"/>
            <a:pathLst>
              <a:path w="679539" h="679539">
                <a:moveTo>
                  <a:pt x="0" y="0"/>
                </a:moveTo>
                <a:lnTo>
                  <a:pt x="679539" y="0"/>
                </a:lnTo>
                <a:lnTo>
                  <a:pt x="679539" y="679538"/>
                </a:lnTo>
                <a:lnTo>
                  <a:pt x="0" y="679538"/>
                </a:lnTo>
                <a:lnTo>
                  <a:pt x="0" y="0"/>
                </a:lnTo>
                <a:close/>
              </a:path>
            </a:pathLst>
          </a:custGeom>
          <a:blipFill>
            <a:blip r:embed="rId4"/>
            <a:stretch>
              <a:fillRect/>
            </a:stretch>
          </a:blipFill>
        </p:spPr>
      </p:sp>
      <p:sp>
        <p:nvSpPr>
          <p:cNvPr id="20" name="Freeform 20"/>
          <p:cNvSpPr/>
          <p:nvPr/>
        </p:nvSpPr>
        <p:spPr>
          <a:xfrm>
            <a:off x="9993581" y="2387196"/>
            <a:ext cx="6543542" cy="6543542"/>
          </a:xfrm>
          <a:custGeom>
            <a:avLst/>
            <a:gdLst/>
            <a:ahLst/>
            <a:cxnLst/>
            <a:rect l="l" t="t" r="r" b="b"/>
            <a:pathLst>
              <a:path w="6543542" h="6543542">
                <a:moveTo>
                  <a:pt x="0" y="0"/>
                </a:moveTo>
                <a:lnTo>
                  <a:pt x="6543542" y="0"/>
                </a:lnTo>
                <a:lnTo>
                  <a:pt x="6543542" y="6543542"/>
                </a:lnTo>
                <a:lnTo>
                  <a:pt x="0" y="654354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21" name="Freeform 21"/>
          <p:cNvSpPr/>
          <p:nvPr/>
        </p:nvSpPr>
        <p:spPr>
          <a:xfrm>
            <a:off x="9834065" y="1365739"/>
            <a:ext cx="713304" cy="713304"/>
          </a:xfrm>
          <a:custGeom>
            <a:avLst/>
            <a:gdLst/>
            <a:ahLst/>
            <a:cxnLst/>
            <a:rect l="l" t="t" r="r" b="b"/>
            <a:pathLst>
              <a:path w="713304" h="713304">
                <a:moveTo>
                  <a:pt x="0" y="0"/>
                </a:moveTo>
                <a:lnTo>
                  <a:pt x="713304" y="0"/>
                </a:lnTo>
                <a:lnTo>
                  <a:pt x="713304" y="713304"/>
                </a:lnTo>
                <a:lnTo>
                  <a:pt x="0" y="713304"/>
                </a:lnTo>
                <a:lnTo>
                  <a:pt x="0" y="0"/>
                </a:lnTo>
                <a:close/>
              </a:path>
            </a:pathLst>
          </a:custGeom>
          <a:blipFill>
            <a:blip r:embed="rId7"/>
            <a:stretch>
              <a:fillRect/>
            </a:stretch>
          </a:blipFill>
        </p:spPr>
      </p:sp>
      <p:sp>
        <p:nvSpPr>
          <p:cNvPr id="22" name="TextBox 22"/>
          <p:cNvSpPr txBox="1"/>
          <p:nvPr/>
        </p:nvSpPr>
        <p:spPr>
          <a:xfrm>
            <a:off x="528013" y="2387196"/>
            <a:ext cx="10981585" cy="457200"/>
          </a:xfrm>
          <a:prstGeom prst="rect">
            <a:avLst/>
          </a:prstGeom>
        </p:spPr>
        <p:txBody>
          <a:bodyPr lIns="0" tIns="0" rIns="0" bIns="0" rtlCol="0" anchor="t">
            <a:spAutoFit/>
          </a:bodyPr>
          <a:lstStyle/>
          <a:p>
            <a:pPr marL="0" lvl="0" indent="0" algn="just">
              <a:lnSpc>
                <a:spcPts val="3600"/>
              </a:lnSpc>
              <a:spcBef>
                <a:spcPct val="0"/>
              </a:spcBef>
            </a:pPr>
            <a:r>
              <a:rPr lang="en-US" sz="3000" b="1">
                <a:solidFill>
                  <a:srgbClr val="000000"/>
                </a:solidFill>
                <a:latin typeface="IBM Plex Sans Bold"/>
                <a:ea typeface="IBM Plex Sans Bold"/>
                <a:cs typeface="IBM Plex Sans Bold"/>
                <a:sym typeface="IBM Plex Sans Bold"/>
              </a:rPr>
              <a:t>PUT /api/users/{userId} </a:t>
            </a:r>
          </a:p>
        </p:txBody>
      </p:sp>
      <p:sp>
        <p:nvSpPr>
          <p:cNvPr id="23" name="TextBox 23"/>
          <p:cNvSpPr txBox="1"/>
          <p:nvPr/>
        </p:nvSpPr>
        <p:spPr>
          <a:xfrm>
            <a:off x="1671166" y="3666819"/>
            <a:ext cx="6685189" cy="485775"/>
          </a:xfrm>
          <a:prstGeom prst="rect">
            <a:avLst/>
          </a:prstGeom>
        </p:spPr>
        <p:txBody>
          <a:bodyPr lIns="0" tIns="0" rIns="0" bIns="0" rtlCol="0" anchor="t">
            <a:spAutoFit/>
          </a:bodyPr>
          <a:lstStyle/>
          <a:p>
            <a:pPr marL="0" lvl="1" indent="0" algn="l">
              <a:lnSpc>
                <a:spcPts val="3900"/>
              </a:lnSpc>
              <a:spcBef>
                <a:spcPct val="0"/>
              </a:spcBef>
            </a:pPr>
            <a:r>
              <a:rPr lang="en-US" sz="3000" b="1">
                <a:solidFill>
                  <a:srgbClr val="000000"/>
                </a:solidFill>
                <a:latin typeface="IBM Plex Sans Bold"/>
                <a:ea typeface="IBM Plex Sans Bold"/>
                <a:cs typeface="IBM Plex Sans Bold"/>
                <a:sym typeface="IBM Plex Sans Bold"/>
              </a:rPr>
              <a:t>Mô tả: </a:t>
            </a:r>
            <a:r>
              <a:rPr lang="en-US" sz="3000">
                <a:solidFill>
                  <a:srgbClr val="000000"/>
                </a:solidFill>
                <a:latin typeface="IBM Plex Sans"/>
                <a:ea typeface="IBM Plex Sans"/>
                <a:cs typeface="IBM Plex Sans"/>
                <a:sym typeface="IBM Plex Sans"/>
              </a:rPr>
              <a:t>Cập nhật thông tin người dùng.</a:t>
            </a:r>
          </a:p>
        </p:txBody>
      </p:sp>
      <p:sp>
        <p:nvSpPr>
          <p:cNvPr id="24" name="TextBox 24"/>
          <p:cNvSpPr txBox="1"/>
          <p:nvPr/>
        </p:nvSpPr>
        <p:spPr>
          <a:xfrm>
            <a:off x="1661641" y="5252295"/>
            <a:ext cx="6537144" cy="981075"/>
          </a:xfrm>
          <a:prstGeom prst="rect">
            <a:avLst/>
          </a:prstGeom>
        </p:spPr>
        <p:txBody>
          <a:bodyPr lIns="0" tIns="0" rIns="0" bIns="0" rtlCol="0" anchor="t">
            <a:spAutoFit/>
          </a:bodyPr>
          <a:lstStyle/>
          <a:p>
            <a:pPr marL="0" lvl="1" indent="0" algn="l">
              <a:lnSpc>
                <a:spcPts val="3900"/>
              </a:lnSpc>
              <a:spcBef>
                <a:spcPct val="0"/>
              </a:spcBef>
            </a:pPr>
            <a:r>
              <a:rPr lang="en-US" sz="3000" b="1">
                <a:solidFill>
                  <a:srgbClr val="000000"/>
                </a:solidFill>
                <a:latin typeface="IBM Plex Sans Bold"/>
                <a:ea typeface="IBM Plex Sans Bold"/>
                <a:cs typeface="IBM Plex Sans Bold"/>
                <a:sym typeface="IBM Plex Sans Bold"/>
              </a:rPr>
              <a:t>Yêu cầu: </a:t>
            </a:r>
            <a:r>
              <a:rPr lang="en-US" sz="3000">
                <a:solidFill>
                  <a:srgbClr val="000000"/>
                </a:solidFill>
                <a:latin typeface="IBM Plex Sans"/>
                <a:ea typeface="IBM Plex Sans"/>
                <a:cs typeface="IBM Plex Sans"/>
                <a:sym typeface="IBM Plex Sans"/>
              </a:rPr>
              <a:t>userId, username, email, address (tuỳ chọn)</a:t>
            </a:r>
          </a:p>
        </p:txBody>
      </p:sp>
      <p:sp>
        <p:nvSpPr>
          <p:cNvPr id="25" name="TextBox 25"/>
          <p:cNvSpPr txBox="1"/>
          <p:nvPr/>
        </p:nvSpPr>
        <p:spPr>
          <a:xfrm>
            <a:off x="1661641" y="7081095"/>
            <a:ext cx="6537144" cy="981075"/>
          </a:xfrm>
          <a:prstGeom prst="rect">
            <a:avLst/>
          </a:prstGeom>
        </p:spPr>
        <p:txBody>
          <a:bodyPr lIns="0" tIns="0" rIns="0" bIns="0" rtlCol="0" anchor="t">
            <a:spAutoFit/>
          </a:bodyPr>
          <a:lstStyle/>
          <a:p>
            <a:pPr marL="0" lvl="1" indent="0" algn="l">
              <a:lnSpc>
                <a:spcPts val="3900"/>
              </a:lnSpc>
              <a:spcBef>
                <a:spcPct val="0"/>
              </a:spcBef>
            </a:pPr>
            <a:r>
              <a:rPr lang="en-US" sz="3000" b="1">
                <a:solidFill>
                  <a:srgbClr val="000000"/>
                </a:solidFill>
                <a:latin typeface="IBM Plex Sans Bold"/>
                <a:ea typeface="IBM Plex Sans Bold"/>
                <a:cs typeface="IBM Plex Sans Bold"/>
                <a:sym typeface="IBM Plex Sans Bold"/>
              </a:rPr>
              <a:t>Phản hồi:</a:t>
            </a:r>
            <a:r>
              <a:rPr lang="en-US" sz="3000">
                <a:solidFill>
                  <a:srgbClr val="000000"/>
                </a:solidFill>
                <a:latin typeface="IBM Plex Sans"/>
                <a:ea typeface="IBM Plex Sans"/>
                <a:cs typeface="IBM Plex Sans"/>
                <a:sym typeface="IBM Plex Sans"/>
              </a:rPr>
              <a:t> 200 OK, 400 Bad Request, 404 Not Found</a:t>
            </a:r>
          </a:p>
        </p:txBody>
      </p:sp>
      <p:sp>
        <p:nvSpPr>
          <p:cNvPr id="26" name="TextBox 26"/>
          <p:cNvSpPr txBox="1"/>
          <p:nvPr/>
        </p:nvSpPr>
        <p:spPr>
          <a:xfrm>
            <a:off x="11030172" y="1465216"/>
            <a:ext cx="5506951" cy="485775"/>
          </a:xfrm>
          <a:prstGeom prst="rect">
            <a:avLst/>
          </a:prstGeom>
        </p:spPr>
        <p:txBody>
          <a:bodyPr lIns="0" tIns="0" rIns="0" bIns="0" rtlCol="0" anchor="t">
            <a:spAutoFit/>
          </a:bodyPr>
          <a:lstStyle/>
          <a:p>
            <a:pPr marL="0" lvl="1" indent="0" algn="l">
              <a:lnSpc>
                <a:spcPts val="3900"/>
              </a:lnSpc>
              <a:spcBef>
                <a:spcPct val="0"/>
              </a:spcBef>
            </a:pPr>
            <a:r>
              <a:rPr lang="en-US" sz="3000" b="1">
                <a:solidFill>
                  <a:srgbClr val="000000"/>
                </a:solidFill>
                <a:latin typeface="IBM Plex Sans Bold"/>
                <a:ea typeface="IBM Plex Sans Bold"/>
                <a:cs typeface="IBM Plex Sans Bold"/>
                <a:sym typeface="IBM Plex Sans Bold"/>
              </a:rPr>
              <a:t>Ví dụ Request</a:t>
            </a:r>
          </a:p>
        </p:txBody>
      </p:sp>
      <p:sp>
        <p:nvSpPr>
          <p:cNvPr id="27" name="TextBox 27"/>
          <p:cNvSpPr txBox="1"/>
          <p:nvPr/>
        </p:nvSpPr>
        <p:spPr>
          <a:xfrm>
            <a:off x="10270100" y="3518745"/>
            <a:ext cx="6267023" cy="4448175"/>
          </a:xfrm>
          <a:prstGeom prst="rect">
            <a:avLst/>
          </a:prstGeom>
        </p:spPr>
        <p:txBody>
          <a:bodyPr lIns="0" tIns="0" rIns="0" bIns="0" rtlCol="0" anchor="t">
            <a:spAutoFit/>
          </a:bodyPr>
          <a:lstStyle/>
          <a:p>
            <a:pPr algn="l">
              <a:lnSpc>
                <a:spcPts val="3900"/>
              </a:lnSpc>
            </a:pPr>
            <a:r>
              <a:rPr lang="en-US" sz="3000" b="1">
                <a:solidFill>
                  <a:srgbClr val="034B65"/>
                </a:solidFill>
                <a:latin typeface="IBM Plex Sans Bold"/>
                <a:ea typeface="IBM Plex Sans Bold"/>
                <a:cs typeface="IBM Plex Sans Bold"/>
                <a:sym typeface="IBM Plex Sans Bold"/>
              </a:rPr>
              <a:t>{</a:t>
            </a:r>
          </a:p>
          <a:p>
            <a:pPr algn="l">
              <a:lnSpc>
                <a:spcPts val="3900"/>
              </a:lnSpc>
            </a:pPr>
            <a:r>
              <a:rPr lang="en-US" sz="3000" b="1">
                <a:solidFill>
                  <a:srgbClr val="034B65"/>
                </a:solidFill>
                <a:latin typeface="IBM Plex Sans Bold"/>
                <a:ea typeface="IBM Plex Sans Bold"/>
                <a:cs typeface="IBM Plex Sans Bold"/>
                <a:sym typeface="IBM Plex Sans Bold"/>
              </a:rPr>
              <a:t>  "username": "john_doe_updated",</a:t>
            </a:r>
          </a:p>
          <a:p>
            <a:pPr algn="l">
              <a:lnSpc>
                <a:spcPts val="3900"/>
              </a:lnSpc>
            </a:pPr>
            <a:r>
              <a:rPr lang="en-US" sz="3000" b="1">
                <a:solidFill>
                  <a:srgbClr val="034B65"/>
                </a:solidFill>
                <a:latin typeface="IBM Plex Sans Bold"/>
                <a:ea typeface="IBM Plex Sans Bold"/>
                <a:cs typeface="IBM Plex Sans Bold"/>
                <a:sym typeface="IBM Plex Sans Bold"/>
              </a:rPr>
              <a:t>  "email": "john.doe.updated@example.com",</a:t>
            </a:r>
          </a:p>
          <a:p>
            <a:pPr algn="l">
              <a:lnSpc>
                <a:spcPts val="3900"/>
              </a:lnSpc>
            </a:pPr>
            <a:r>
              <a:rPr lang="en-US" sz="3000" b="1">
                <a:solidFill>
                  <a:srgbClr val="034B65"/>
                </a:solidFill>
                <a:latin typeface="IBM Plex Sans Bold"/>
                <a:ea typeface="IBM Plex Sans Bold"/>
                <a:cs typeface="IBM Plex Sans Bold"/>
                <a:sym typeface="IBM Plex Sans Bold"/>
              </a:rPr>
              <a:t>  "address": "123 Main Street"</a:t>
            </a:r>
          </a:p>
          <a:p>
            <a:pPr algn="l">
              <a:lnSpc>
                <a:spcPts val="3900"/>
              </a:lnSpc>
            </a:pPr>
            <a:r>
              <a:rPr lang="en-US" sz="3000" b="1">
                <a:solidFill>
                  <a:srgbClr val="034B65"/>
                </a:solidFill>
                <a:latin typeface="IBM Plex Sans Bold"/>
                <a:ea typeface="IBM Plex Sans Bold"/>
                <a:cs typeface="IBM Plex Sans Bold"/>
                <a:sym typeface="IBM Plex Sans Bold"/>
              </a:rPr>
              <a:t>}</a:t>
            </a:r>
          </a:p>
          <a:p>
            <a:pPr marL="0" lvl="1" indent="0" algn="l">
              <a:lnSpc>
                <a:spcPts val="3900"/>
              </a:lnSpc>
              <a:spcBef>
                <a:spcPct val="0"/>
              </a:spcBef>
            </a:pPr>
            <a:endParaRPr lang="en-US" sz="3000" b="1">
              <a:solidFill>
                <a:srgbClr val="034B65"/>
              </a:solidFill>
              <a:latin typeface="IBM Plex Sans Bold"/>
              <a:ea typeface="IBM Plex Sans Bold"/>
              <a:cs typeface="IBM Plex Sans Bold"/>
              <a:sym typeface="IBM Plex Sans Bold"/>
            </a:endParaRPr>
          </a:p>
        </p:txBody>
      </p:sp>
    </p:spTree>
  </p:cSld>
  <p:clrMapOvr>
    <a:masterClrMapping/>
  </p:clrMapOvr>
  <p:transition spd="slow">
    <p:cover/>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4AAD"/>
        </a:solidFill>
        <a:effectLst/>
      </p:bgPr>
    </p:bg>
    <p:spTree>
      <p:nvGrpSpPr>
        <p:cNvPr id="1" name=""/>
        <p:cNvGrpSpPr/>
        <p:nvPr/>
      </p:nvGrpSpPr>
      <p:grpSpPr>
        <a:xfrm>
          <a:off x="0" y="0"/>
          <a:ext cx="0" cy="0"/>
          <a:chOff x="0" y="0"/>
          <a:chExt cx="0" cy="0"/>
        </a:xfrm>
      </p:grpSpPr>
      <p:grpSp>
        <p:nvGrpSpPr>
          <p:cNvPr id="2" name="Group 2"/>
          <p:cNvGrpSpPr/>
          <p:nvPr/>
        </p:nvGrpSpPr>
        <p:grpSpPr>
          <a:xfrm>
            <a:off x="9437051" y="-413033"/>
            <a:ext cx="9193849" cy="11113066"/>
            <a:chOff x="0" y="0"/>
            <a:chExt cx="12258465" cy="14817422"/>
          </a:xfrm>
        </p:grpSpPr>
        <p:pic>
          <p:nvPicPr>
            <p:cNvPr id="3" name="Picture 3"/>
            <p:cNvPicPr>
              <a:picLocks noChangeAspect="1"/>
            </p:cNvPicPr>
            <p:nvPr/>
          </p:nvPicPr>
          <p:blipFill>
            <a:blip r:embed="rId2"/>
            <a:srcRect l="7148" r="51486"/>
            <a:stretch>
              <a:fillRect/>
            </a:stretch>
          </p:blipFill>
          <p:spPr>
            <a:xfrm>
              <a:off x="0" y="0"/>
              <a:ext cx="12258465" cy="14817422"/>
            </a:xfrm>
            <a:prstGeom prst="rect">
              <a:avLst/>
            </a:prstGeom>
          </p:spPr>
        </p:pic>
      </p:grpSp>
      <p:sp>
        <p:nvSpPr>
          <p:cNvPr id="4" name="Freeform 4"/>
          <p:cNvSpPr/>
          <p:nvPr/>
        </p:nvSpPr>
        <p:spPr>
          <a:xfrm>
            <a:off x="1028700" y="1028700"/>
            <a:ext cx="999380" cy="758280"/>
          </a:xfrm>
          <a:custGeom>
            <a:avLst/>
            <a:gdLst/>
            <a:ahLst/>
            <a:cxnLst/>
            <a:rect l="l" t="t" r="r" b="b"/>
            <a:pathLst>
              <a:path w="999380" h="758280">
                <a:moveTo>
                  <a:pt x="0" y="0"/>
                </a:moveTo>
                <a:lnTo>
                  <a:pt x="999380" y="0"/>
                </a:lnTo>
                <a:lnTo>
                  <a:pt x="999380" y="758280"/>
                </a:lnTo>
                <a:lnTo>
                  <a:pt x="0" y="75828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5" name="Group 5"/>
          <p:cNvGrpSpPr/>
          <p:nvPr/>
        </p:nvGrpSpPr>
        <p:grpSpPr>
          <a:xfrm>
            <a:off x="0" y="0"/>
            <a:ext cx="759292" cy="10287000"/>
            <a:chOff x="0" y="0"/>
            <a:chExt cx="199978" cy="2709333"/>
          </a:xfrm>
        </p:grpSpPr>
        <p:sp>
          <p:nvSpPr>
            <p:cNvPr id="6" name="Freeform 6"/>
            <p:cNvSpPr/>
            <p:nvPr/>
          </p:nvSpPr>
          <p:spPr>
            <a:xfrm>
              <a:off x="0" y="0"/>
              <a:ext cx="199978" cy="2709333"/>
            </a:xfrm>
            <a:custGeom>
              <a:avLst/>
              <a:gdLst/>
              <a:ahLst/>
              <a:cxnLst/>
              <a:rect l="l" t="t" r="r" b="b"/>
              <a:pathLst>
                <a:path w="199978" h="2709333">
                  <a:moveTo>
                    <a:pt x="0" y="0"/>
                  </a:moveTo>
                  <a:lnTo>
                    <a:pt x="199978" y="0"/>
                  </a:lnTo>
                  <a:lnTo>
                    <a:pt x="199978" y="2709333"/>
                  </a:lnTo>
                  <a:lnTo>
                    <a:pt x="0" y="2709333"/>
                  </a:lnTo>
                  <a:close/>
                </a:path>
              </a:pathLst>
            </a:custGeom>
            <a:solidFill>
              <a:srgbClr val="FFFFFF"/>
            </a:solidFill>
          </p:spPr>
        </p:sp>
        <p:sp>
          <p:nvSpPr>
            <p:cNvPr id="7" name="TextBox 7"/>
            <p:cNvSpPr txBox="1"/>
            <p:nvPr/>
          </p:nvSpPr>
          <p:spPr>
            <a:xfrm>
              <a:off x="0" y="-38100"/>
              <a:ext cx="199978" cy="2747433"/>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1028700" y="6585419"/>
            <a:ext cx="7836851" cy="1543050"/>
            <a:chOff x="0" y="0"/>
            <a:chExt cx="2064027" cy="406400"/>
          </a:xfrm>
        </p:grpSpPr>
        <p:sp>
          <p:nvSpPr>
            <p:cNvPr id="9" name="Freeform 9"/>
            <p:cNvSpPr/>
            <p:nvPr/>
          </p:nvSpPr>
          <p:spPr>
            <a:xfrm>
              <a:off x="0" y="0"/>
              <a:ext cx="2064027" cy="406400"/>
            </a:xfrm>
            <a:custGeom>
              <a:avLst/>
              <a:gdLst/>
              <a:ahLst/>
              <a:cxnLst/>
              <a:rect l="l" t="t" r="r" b="b"/>
              <a:pathLst>
                <a:path w="2064027" h="406400">
                  <a:moveTo>
                    <a:pt x="1860827" y="0"/>
                  </a:moveTo>
                  <a:cubicBezTo>
                    <a:pt x="1973051" y="0"/>
                    <a:pt x="2064027" y="90976"/>
                    <a:pt x="2064027" y="203200"/>
                  </a:cubicBezTo>
                  <a:cubicBezTo>
                    <a:pt x="2064027" y="315424"/>
                    <a:pt x="1973051" y="406400"/>
                    <a:pt x="1860827"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47625" cap="sq">
              <a:solidFill>
                <a:srgbClr val="FFFFFF"/>
              </a:solidFill>
              <a:prstDash val="solid"/>
              <a:miter/>
            </a:ln>
          </p:spPr>
        </p:sp>
        <p:sp>
          <p:nvSpPr>
            <p:cNvPr id="10" name="TextBox 10"/>
            <p:cNvSpPr txBox="1"/>
            <p:nvPr/>
          </p:nvSpPr>
          <p:spPr>
            <a:xfrm>
              <a:off x="0" y="-38100"/>
              <a:ext cx="2064027" cy="444500"/>
            </a:xfrm>
            <a:prstGeom prst="rect">
              <a:avLst/>
            </a:prstGeom>
          </p:spPr>
          <p:txBody>
            <a:bodyPr lIns="50800" tIns="50800" rIns="50800" bIns="50800" rtlCol="0" anchor="ctr"/>
            <a:lstStyle/>
            <a:p>
              <a:pPr algn="ctr">
                <a:lnSpc>
                  <a:spcPts val="2659"/>
                </a:lnSpc>
              </a:pPr>
              <a:endParaRPr/>
            </a:p>
          </p:txBody>
        </p:sp>
      </p:grpSp>
      <p:sp>
        <p:nvSpPr>
          <p:cNvPr id="11" name="AutoShape 11"/>
          <p:cNvSpPr/>
          <p:nvPr/>
        </p:nvSpPr>
        <p:spPr>
          <a:xfrm>
            <a:off x="1701006" y="7257383"/>
            <a:ext cx="6492240" cy="0"/>
          </a:xfrm>
          <a:prstGeom prst="line">
            <a:avLst/>
          </a:prstGeom>
          <a:ln w="114300" cap="flat">
            <a:solidFill>
              <a:srgbClr val="FFFFFF"/>
            </a:solidFill>
            <a:prstDash val="solid"/>
            <a:headEnd type="none" w="sm" len="sm"/>
            <a:tailEnd type="triangle" w="lg" len="med"/>
          </a:ln>
        </p:spPr>
      </p:sp>
      <p:sp>
        <p:nvSpPr>
          <p:cNvPr id="12" name="TextBox 12"/>
          <p:cNvSpPr txBox="1"/>
          <p:nvPr/>
        </p:nvSpPr>
        <p:spPr>
          <a:xfrm>
            <a:off x="1028700" y="2539580"/>
            <a:ext cx="7836851" cy="2325019"/>
          </a:xfrm>
          <a:prstGeom prst="rect">
            <a:avLst/>
          </a:prstGeom>
        </p:spPr>
        <p:txBody>
          <a:bodyPr lIns="0" tIns="0" rIns="0" bIns="0" rtlCol="0" anchor="t">
            <a:spAutoFit/>
          </a:bodyPr>
          <a:lstStyle/>
          <a:p>
            <a:pPr algn="l">
              <a:lnSpc>
                <a:spcPts val="8911"/>
              </a:lnSpc>
            </a:pPr>
            <a:r>
              <a:rPr lang="en-US" sz="8911" b="1">
                <a:solidFill>
                  <a:srgbClr val="FFFFFF"/>
                </a:solidFill>
                <a:latin typeface="HK Grotesk Bold"/>
                <a:ea typeface="HK Grotesk Bold"/>
                <a:cs typeface="HK Grotesk Bold"/>
                <a:sym typeface="HK Grotesk Bold"/>
              </a:rPr>
              <a:t>API QUẢN LÝ SẢN PHẨM </a:t>
            </a:r>
          </a:p>
        </p:txBody>
      </p:sp>
      <p:sp>
        <p:nvSpPr>
          <p:cNvPr id="13" name="Freeform 13"/>
          <p:cNvSpPr/>
          <p:nvPr/>
        </p:nvSpPr>
        <p:spPr>
          <a:xfrm>
            <a:off x="7402923" y="4412186"/>
            <a:ext cx="1462628" cy="1462628"/>
          </a:xfrm>
          <a:custGeom>
            <a:avLst/>
            <a:gdLst/>
            <a:ahLst/>
            <a:cxnLst/>
            <a:rect l="l" t="t" r="r" b="b"/>
            <a:pathLst>
              <a:path w="1462628" h="1462628">
                <a:moveTo>
                  <a:pt x="0" y="0"/>
                </a:moveTo>
                <a:lnTo>
                  <a:pt x="1462628" y="0"/>
                </a:lnTo>
                <a:lnTo>
                  <a:pt x="1462628" y="1462628"/>
                </a:lnTo>
                <a:lnTo>
                  <a:pt x="0" y="146262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Tree>
  </p:cSld>
  <p:clrMapOvr>
    <a:masterClrMapping/>
  </p:clrMapOvr>
  <p:transition spd="slow">
    <p:cove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64845" y="9633781"/>
            <a:ext cx="6436524" cy="1006526"/>
            <a:chOff x="0" y="0"/>
            <a:chExt cx="1695216" cy="265093"/>
          </a:xfrm>
        </p:grpSpPr>
        <p:sp>
          <p:nvSpPr>
            <p:cNvPr id="3" name="Freeform 3"/>
            <p:cNvSpPr/>
            <p:nvPr/>
          </p:nvSpPr>
          <p:spPr>
            <a:xfrm>
              <a:off x="0" y="0"/>
              <a:ext cx="1695216" cy="265093"/>
            </a:xfrm>
            <a:custGeom>
              <a:avLst/>
              <a:gdLst/>
              <a:ahLst/>
              <a:cxnLst/>
              <a:rect l="l" t="t" r="r" b="b"/>
              <a:pathLst>
                <a:path w="1695216" h="265093">
                  <a:moveTo>
                    <a:pt x="0" y="0"/>
                  </a:moveTo>
                  <a:lnTo>
                    <a:pt x="1695216" y="0"/>
                  </a:lnTo>
                  <a:lnTo>
                    <a:pt x="1695216" y="265093"/>
                  </a:lnTo>
                  <a:lnTo>
                    <a:pt x="0" y="265093"/>
                  </a:lnTo>
                  <a:close/>
                </a:path>
              </a:pathLst>
            </a:custGeom>
            <a:solidFill>
              <a:srgbClr val="5CC1E6"/>
            </a:solidFill>
          </p:spPr>
        </p:sp>
        <p:sp>
          <p:nvSpPr>
            <p:cNvPr id="4" name="TextBox 4"/>
            <p:cNvSpPr txBox="1"/>
            <p:nvPr/>
          </p:nvSpPr>
          <p:spPr>
            <a:xfrm>
              <a:off x="0" y="-47625"/>
              <a:ext cx="1695216" cy="312718"/>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2116321" y="9633781"/>
            <a:ext cx="6436524" cy="1006526"/>
            <a:chOff x="0" y="0"/>
            <a:chExt cx="1695216" cy="265093"/>
          </a:xfrm>
        </p:grpSpPr>
        <p:sp>
          <p:nvSpPr>
            <p:cNvPr id="6" name="Freeform 6"/>
            <p:cNvSpPr/>
            <p:nvPr/>
          </p:nvSpPr>
          <p:spPr>
            <a:xfrm>
              <a:off x="0" y="0"/>
              <a:ext cx="1695216" cy="265093"/>
            </a:xfrm>
            <a:custGeom>
              <a:avLst/>
              <a:gdLst/>
              <a:ahLst/>
              <a:cxnLst/>
              <a:rect l="l" t="t" r="r" b="b"/>
              <a:pathLst>
                <a:path w="1695216" h="265093">
                  <a:moveTo>
                    <a:pt x="0" y="0"/>
                  </a:moveTo>
                  <a:lnTo>
                    <a:pt x="1695216" y="0"/>
                  </a:lnTo>
                  <a:lnTo>
                    <a:pt x="1695216" y="265093"/>
                  </a:lnTo>
                  <a:lnTo>
                    <a:pt x="0" y="265093"/>
                  </a:lnTo>
                  <a:close/>
                </a:path>
              </a:pathLst>
            </a:custGeom>
            <a:solidFill>
              <a:srgbClr val="034B65"/>
            </a:solidFill>
          </p:spPr>
        </p:sp>
        <p:sp>
          <p:nvSpPr>
            <p:cNvPr id="7" name="TextBox 7"/>
            <p:cNvSpPr txBox="1"/>
            <p:nvPr/>
          </p:nvSpPr>
          <p:spPr>
            <a:xfrm>
              <a:off x="0" y="-47625"/>
              <a:ext cx="1695216" cy="312718"/>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6018805" y="9633781"/>
            <a:ext cx="6436524" cy="1006526"/>
            <a:chOff x="0" y="0"/>
            <a:chExt cx="1695216" cy="265093"/>
          </a:xfrm>
        </p:grpSpPr>
        <p:sp>
          <p:nvSpPr>
            <p:cNvPr id="9" name="Freeform 9"/>
            <p:cNvSpPr/>
            <p:nvPr/>
          </p:nvSpPr>
          <p:spPr>
            <a:xfrm>
              <a:off x="0" y="0"/>
              <a:ext cx="1695216" cy="265093"/>
            </a:xfrm>
            <a:custGeom>
              <a:avLst/>
              <a:gdLst/>
              <a:ahLst/>
              <a:cxnLst/>
              <a:rect l="l" t="t" r="r" b="b"/>
              <a:pathLst>
                <a:path w="1695216" h="265093">
                  <a:moveTo>
                    <a:pt x="0" y="0"/>
                  </a:moveTo>
                  <a:lnTo>
                    <a:pt x="1695216" y="0"/>
                  </a:lnTo>
                  <a:lnTo>
                    <a:pt x="1695216" y="265093"/>
                  </a:lnTo>
                  <a:lnTo>
                    <a:pt x="0" y="265093"/>
                  </a:lnTo>
                  <a:close/>
                </a:path>
              </a:pathLst>
            </a:custGeom>
            <a:solidFill>
              <a:srgbClr val="167DA2"/>
            </a:solidFill>
          </p:spPr>
        </p:sp>
        <p:sp>
          <p:nvSpPr>
            <p:cNvPr id="10" name="TextBox 10"/>
            <p:cNvSpPr txBox="1"/>
            <p:nvPr/>
          </p:nvSpPr>
          <p:spPr>
            <a:xfrm>
              <a:off x="0" y="-47625"/>
              <a:ext cx="1695216" cy="312718"/>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65230" y="678788"/>
            <a:ext cx="4151561" cy="847097"/>
            <a:chOff x="0" y="0"/>
            <a:chExt cx="8525058" cy="1739479"/>
          </a:xfrm>
        </p:grpSpPr>
        <p:sp>
          <p:nvSpPr>
            <p:cNvPr id="12" name="Freeform 12"/>
            <p:cNvSpPr/>
            <p:nvPr/>
          </p:nvSpPr>
          <p:spPr>
            <a:xfrm>
              <a:off x="0" y="0"/>
              <a:ext cx="8525059" cy="1739479"/>
            </a:xfrm>
            <a:custGeom>
              <a:avLst/>
              <a:gdLst/>
              <a:ahLst/>
              <a:cxnLst/>
              <a:rect l="l" t="t" r="r" b="b"/>
              <a:pathLst>
                <a:path w="8525059" h="1739479">
                  <a:moveTo>
                    <a:pt x="203200" y="0"/>
                  </a:moveTo>
                  <a:lnTo>
                    <a:pt x="8525059" y="0"/>
                  </a:lnTo>
                  <a:lnTo>
                    <a:pt x="8321859" y="1739479"/>
                  </a:lnTo>
                  <a:lnTo>
                    <a:pt x="0" y="1739479"/>
                  </a:lnTo>
                  <a:lnTo>
                    <a:pt x="203200" y="0"/>
                  </a:lnTo>
                  <a:close/>
                </a:path>
              </a:pathLst>
            </a:custGeom>
            <a:solidFill>
              <a:srgbClr val="167DA2"/>
            </a:solidFill>
          </p:spPr>
        </p:sp>
        <p:sp>
          <p:nvSpPr>
            <p:cNvPr id="13" name="TextBox 13"/>
            <p:cNvSpPr txBox="1"/>
            <p:nvPr/>
          </p:nvSpPr>
          <p:spPr>
            <a:xfrm>
              <a:off x="101600" y="-47625"/>
              <a:ext cx="8321858" cy="1787104"/>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264845" y="453012"/>
            <a:ext cx="3854705" cy="847097"/>
            <a:chOff x="0" y="0"/>
            <a:chExt cx="7915478" cy="1739479"/>
          </a:xfrm>
        </p:grpSpPr>
        <p:sp>
          <p:nvSpPr>
            <p:cNvPr id="15" name="Freeform 15"/>
            <p:cNvSpPr/>
            <p:nvPr/>
          </p:nvSpPr>
          <p:spPr>
            <a:xfrm>
              <a:off x="0" y="0"/>
              <a:ext cx="7915478" cy="1739479"/>
            </a:xfrm>
            <a:custGeom>
              <a:avLst/>
              <a:gdLst/>
              <a:ahLst/>
              <a:cxnLst/>
              <a:rect l="l" t="t" r="r" b="b"/>
              <a:pathLst>
                <a:path w="7915478" h="1739479">
                  <a:moveTo>
                    <a:pt x="203200" y="0"/>
                  </a:moveTo>
                  <a:lnTo>
                    <a:pt x="7915478" y="0"/>
                  </a:lnTo>
                  <a:lnTo>
                    <a:pt x="7712278" y="1739479"/>
                  </a:lnTo>
                  <a:lnTo>
                    <a:pt x="0" y="1739479"/>
                  </a:lnTo>
                  <a:lnTo>
                    <a:pt x="203200" y="0"/>
                  </a:lnTo>
                  <a:close/>
                </a:path>
              </a:pathLst>
            </a:custGeom>
            <a:solidFill>
              <a:srgbClr val="5CC1E6"/>
            </a:solidFill>
          </p:spPr>
        </p:sp>
        <p:sp>
          <p:nvSpPr>
            <p:cNvPr id="16" name="TextBox 16"/>
            <p:cNvSpPr txBox="1"/>
            <p:nvPr/>
          </p:nvSpPr>
          <p:spPr>
            <a:xfrm>
              <a:off x="101600" y="-47625"/>
              <a:ext cx="7712278" cy="1787104"/>
            </a:xfrm>
            <a:prstGeom prst="rect">
              <a:avLst/>
            </a:prstGeom>
          </p:spPr>
          <p:txBody>
            <a:bodyPr lIns="50800" tIns="50800" rIns="50800" bIns="50800" rtlCol="0" anchor="ctr"/>
            <a:lstStyle/>
            <a:p>
              <a:pPr algn="ctr">
                <a:lnSpc>
                  <a:spcPts val="2659"/>
                </a:lnSpc>
              </a:pPr>
              <a:endParaRPr/>
            </a:p>
          </p:txBody>
        </p:sp>
      </p:grpSp>
      <p:sp>
        <p:nvSpPr>
          <p:cNvPr id="17" name="Freeform 17"/>
          <p:cNvSpPr/>
          <p:nvPr/>
        </p:nvSpPr>
        <p:spPr>
          <a:xfrm>
            <a:off x="9993581" y="1992581"/>
            <a:ext cx="7265719" cy="7265719"/>
          </a:xfrm>
          <a:custGeom>
            <a:avLst/>
            <a:gdLst/>
            <a:ahLst/>
            <a:cxnLst/>
            <a:rect l="l" t="t" r="r" b="b"/>
            <a:pathLst>
              <a:path w="7265719" h="7265719">
                <a:moveTo>
                  <a:pt x="0" y="0"/>
                </a:moveTo>
                <a:lnTo>
                  <a:pt x="7265719" y="0"/>
                </a:lnTo>
                <a:lnTo>
                  <a:pt x="7265719" y="7265719"/>
                </a:lnTo>
                <a:lnTo>
                  <a:pt x="0" y="7265719"/>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rnd">
            <a:noFill/>
            <a:prstDash val="sysDot"/>
            <a:round/>
          </a:ln>
        </p:spPr>
      </p:sp>
      <p:sp>
        <p:nvSpPr>
          <p:cNvPr id="18" name="TextBox 18"/>
          <p:cNvSpPr txBox="1"/>
          <p:nvPr/>
        </p:nvSpPr>
        <p:spPr>
          <a:xfrm>
            <a:off x="4555410" y="545124"/>
            <a:ext cx="10517475" cy="1104900"/>
          </a:xfrm>
          <a:prstGeom prst="rect">
            <a:avLst/>
          </a:prstGeom>
        </p:spPr>
        <p:txBody>
          <a:bodyPr lIns="0" tIns="0" rIns="0" bIns="0" rtlCol="0" anchor="t">
            <a:spAutoFit/>
          </a:bodyPr>
          <a:lstStyle/>
          <a:p>
            <a:pPr marL="0" lvl="0" indent="0" algn="l">
              <a:lnSpc>
                <a:spcPts val="8640"/>
              </a:lnSpc>
              <a:spcBef>
                <a:spcPct val="0"/>
              </a:spcBef>
            </a:pPr>
            <a:r>
              <a:rPr lang="en-US" sz="7200" b="1">
                <a:solidFill>
                  <a:srgbClr val="000000"/>
                </a:solidFill>
                <a:latin typeface="IBM Plex Sans Bold"/>
                <a:ea typeface="IBM Plex Sans Bold"/>
                <a:cs typeface="IBM Plex Sans Bold"/>
                <a:sym typeface="IBM Plex Sans Bold"/>
              </a:rPr>
              <a:t>API Quản Lý Sản Phẩm </a:t>
            </a:r>
          </a:p>
        </p:txBody>
      </p:sp>
      <p:sp>
        <p:nvSpPr>
          <p:cNvPr id="19" name="TextBox 19"/>
          <p:cNvSpPr txBox="1"/>
          <p:nvPr/>
        </p:nvSpPr>
        <p:spPr>
          <a:xfrm>
            <a:off x="10412629" y="2558888"/>
            <a:ext cx="6846671" cy="6699412"/>
          </a:xfrm>
          <a:prstGeom prst="rect">
            <a:avLst/>
          </a:prstGeom>
        </p:spPr>
        <p:txBody>
          <a:bodyPr lIns="0" tIns="0" rIns="0" bIns="0" rtlCol="0" anchor="t">
            <a:spAutoFit/>
          </a:bodyPr>
          <a:lstStyle/>
          <a:p>
            <a:pPr algn="l">
              <a:lnSpc>
                <a:spcPts val="3558"/>
              </a:lnSpc>
            </a:pPr>
            <a:r>
              <a:rPr lang="en-US" sz="2737">
                <a:solidFill>
                  <a:srgbClr val="000000"/>
                </a:solidFill>
                <a:latin typeface="IBM Plex Sans"/>
                <a:ea typeface="IBM Plex Sans"/>
                <a:cs typeface="IBM Plex Sans"/>
                <a:sym typeface="IBM Plex Sans"/>
              </a:rPr>
              <a:t>[</a:t>
            </a:r>
          </a:p>
          <a:p>
            <a:pPr algn="l">
              <a:lnSpc>
                <a:spcPts val="3558"/>
              </a:lnSpc>
            </a:pPr>
            <a:r>
              <a:rPr lang="en-US" sz="2737">
                <a:solidFill>
                  <a:srgbClr val="000000"/>
                </a:solidFill>
                <a:latin typeface="IBM Plex Sans"/>
                <a:ea typeface="IBM Plex Sans"/>
                <a:cs typeface="IBM Plex Sans"/>
                <a:sym typeface="IBM Plex Sans"/>
              </a:rPr>
              <a:t> {</a:t>
            </a:r>
          </a:p>
          <a:p>
            <a:pPr algn="l">
              <a:lnSpc>
                <a:spcPts val="3558"/>
              </a:lnSpc>
            </a:pPr>
            <a:r>
              <a:rPr lang="en-US" sz="2737">
                <a:solidFill>
                  <a:srgbClr val="000000"/>
                </a:solidFill>
                <a:latin typeface="IBM Plex Sans"/>
                <a:ea typeface="IBM Plex Sans"/>
                <a:cs typeface="IBM Plex Sans"/>
                <a:sym typeface="IBM Plex Sans"/>
              </a:rPr>
              <a:t>   "productId": 1,</a:t>
            </a:r>
          </a:p>
          <a:p>
            <a:pPr algn="l">
              <a:lnSpc>
                <a:spcPts val="3558"/>
              </a:lnSpc>
            </a:pPr>
            <a:r>
              <a:rPr lang="en-US" sz="2737">
                <a:solidFill>
                  <a:srgbClr val="000000"/>
                </a:solidFill>
                <a:latin typeface="IBM Plex Sans"/>
                <a:ea typeface="IBM Plex Sans"/>
                <a:cs typeface="IBM Plex Sans"/>
                <a:sym typeface="IBM Plex Sans"/>
              </a:rPr>
              <a:t>   "name": "Laptop",</a:t>
            </a:r>
          </a:p>
          <a:p>
            <a:pPr algn="l">
              <a:lnSpc>
                <a:spcPts val="3558"/>
              </a:lnSpc>
            </a:pPr>
            <a:r>
              <a:rPr lang="en-US" sz="2737">
                <a:solidFill>
                  <a:srgbClr val="000000"/>
                </a:solidFill>
                <a:latin typeface="IBM Plex Sans"/>
                <a:ea typeface="IBM Plex Sans"/>
                <a:cs typeface="IBM Plex Sans"/>
                <a:sym typeface="IBM Plex Sans"/>
              </a:rPr>
              <a:t>   "price": 1000,</a:t>
            </a:r>
          </a:p>
          <a:p>
            <a:pPr algn="l">
              <a:lnSpc>
                <a:spcPts val="3558"/>
              </a:lnSpc>
            </a:pPr>
            <a:r>
              <a:rPr lang="en-US" sz="2737">
                <a:solidFill>
                  <a:srgbClr val="000000"/>
                </a:solidFill>
                <a:latin typeface="IBM Plex Sans"/>
                <a:ea typeface="IBM Plex Sans"/>
                <a:cs typeface="IBM Plex Sans"/>
                <a:sym typeface="IBM Plex Sans"/>
              </a:rPr>
              <a:t>   "description": "Laptop cấu hình cao"</a:t>
            </a:r>
          </a:p>
          <a:p>
            <a:pPr algn="l">
              <a:lnSpc>
                <a:spcPts val="3558"/>
              </a:lnSpc>
            </a:pPr>
            <a:r>
              <a:rPr lang="en-US" sz="2737">
                <a:solidFill>
                  <a:srgbClr val="000000"/>
                </a:solidFill>
                <a:latin typeface="IBM Plex Sans"/>
                <a:ea typeface="IBM Plex Sans"/>
                <a:cs typeface="IBM Plex Sans"/>
                <a:sym typeface="IBM Plex Sans"/>
              </a:rPr>
              <a:t> },</a:t>
            </a:r>
          </a:p>
          <a:p>
            <a:pPr algn="l">
              <a:lnSpc>
                <a:spcPts val="3558"/>
              </a:lnSpc>
            </a:pPr>
            <a:r>
              <a:rPr lang="en-US" sz="2737">
                <a:solidFill>
                  <a:srgbClr val="000000"/>
                </a:solidFill>
                <a:latin typeface="IBM Plex Sans"/>
                <a:ea typeface="IBM Plex Sans"/>
                <a:cs typeface="IBM Plex Sans"/>
                <a:sym typeface="IBM Plex Sans"/>
              </a:rPr>
              <a:t> {</a:t>
            </a:r>
          </a:p>
          <a:p>
            <a:pPr algn="l">
              <a:lnSpc>
                <a:spcPts val="3558"/>
              </a:lnSpc>
            </a:pPr>
            <a:r>
              <a:rPr lang="en-US" sz="2737">
                <a:solidFill>
                  <a:srgbClr val="000000"/>
                </a:solidFill>
                <a:latin typeface="IBM Plex Sans"/>
                <a:ea typeface="IBM Plex Sans"/>
                <a:cs typeface="IBM Plex Sans"/>
                <a:sym typeface="IBM Plex Sans"/>
              </a:rPr>
              <a:t>   "productId": 2,</a:t>
            </a:r>
          </a:p>
          <a:p>
            <a:pPr algn="l">
              <a:lnSpc>
                <a:spcPts val="3558"/>
              </a:lnSpc>
            </a:pPr>
            <a:r>
              <a:rPr lang="en-US" sz="2737">
                <a:solidFill>
                  <a:srgbClr val="000000"/>
                </a:solidFill>
                <a:latin typeface="IBM Plex Sans"/>
                <a:ea typeface="IBM Plex Sans"/>
                <a:cs typeface="IBM Plex Sans"/>
                <a:sym typeface="IBM Plex Sans"/>
              </a:rPr>
              <a:t>   "name": "Smartphone",</a:t>
            </a:r>
          </a:p>
          <a:p>
            <a:pPr algn="l">
              <a:lnSpc>
                <a:spcPts val="3558"/>
              </a:lnSpc>
            </a:pPr>
            <a:r>
              <a:rPr lang="en-US" sz="2737">
                <a:solidFill>
                  <a:srgbClr val="000000"/>
                </a:solidFill>
                <a:latin typeface="IBM Plex Sans"/>
                <a:ea typeface="IBM Plex Sans"/>
                <a:cs typeface="IBM Plex Sans"/>
                <a:sym typeface="IBM Plex Sans"/>
              </a:rPr>
              <a:t>   "price": 500,</a:t>
            </a:r>
          </a:p>
          <a:p>
            <a:pPr algn="l">
              <a:lnSpc>
                <a:spcPts val="3558"/>
              </a:lnSpc>
            </a:pPr>
            <a:r>
              <a:rPr lang="en-US" sz="2737">
                <a:solidFill>
                  <a:srgbClr val="000000"/>
                </a:solidFill>
                <a:latin typeface="IBM Plex Sans"/>
                <a:ea typeface="IBM Plex Sans"/>
                <a:cs typeface="IBM Plex Sans"/>
                <a:sym typeface="IBM Plex Sans"/>
              </a:rPr>
              <a:t>   "description": "Điện thoại thông minh"</a:t>
            </a:r>
          </a:p>
          <a:p>
            <a:pPr algn="l">
              <a:lnSpc>
                <a:spcPts val="3558"/>
              </a:lnSpc>
            </a:pPr>
            <a:r>
              <a:rPr lang="en-US" sz="2737">
                <a:solidFill>
                  <a:srgbClr val="000000"/>
                </a:solidFill>
                <a:latin typeface="IBM Plex Sans"/>
                <a:ea typeface="IBM Plex Sans"/>
                <a:cs typeface="IBM Plex Sans"/>
                <a:sym typeface="IBM Plex Sans"/>
              </a:rPr>
              <a:t> }</a:t>
            </a:r>
          </a:p>
          <a:p>
            <a:pPr algn="l">
              <a:lnSpc>
                <a:spcPts val="3558"/>
              </a:lnSpc>
            </a:pPr>
            <a:r>
              <a:rPr lang="en-US" sz="2737">
                <a:solidFill>
                  <a:srgbClr val="000000"/>
                </a:solidFill>
                <a:latin typeface="IBM Plex Sans"/>
                <a:ea typeface="IBM Plex Sans"/>
                <a:cs typeface="IBM Plex Sans"/>
                <a:sym typeface="IBM Plex Sans"/>
              </a:rPr>
              <a:t>]</a:t>
            </a:r>
          </a:p>
          <a:p>
            <a:pPr marL="0" lvl="1" indent="0" algn="l">
              <a:lnSpc>
                <a:spcPts val="3558"/>
              </a:lnSpc>
              <a:spcBef>
                <a:spcPct val="0"/>
              </a:spcBef>
            </a:pPr>
            <a:endParaRPr lang="en-US" sz="2737">
              <a:solidFill>
                <a:srgbClr val="000000"/>
              </a:solidFill>
              <a:latin typeface="IBM Plex Sans"/>
              <a:ea typeface="IBM Plex Sans"/>
              <a:cs typeface="IBM Plex Sans"/>
              <a:sym typeface="IBM Plex Sans"/>
            </a:endParaRPr>
          </a:p>
        </p:txBody>
      </p:sp>
      <p:grpSp>
        <p:nvGrpSpPr>
          <p:cNvPr id="20" name="Group 20"/>
          <p:cNvGrpSpPr/>
          <p:nvPr/>
        </p:nvGrpSpPr>
        <p:grpSpPr>
          <a:xfrm>
            <a:off x="65230" y="1525885"/>
            <a:ext cx="8398591" cy="847097"/>
            <a:chOff x="0" y="0"/>
            <a:chExt cx="17246160" cy="1739479"/>
          </a:xfrm>
        </p:grpSpPr>
        <p:sp>
          <p:nvSpPr>
            <p:cNvPr id="21" name="Freeform 21"/>
            <p:cNvSpPr/>
            <p:nvPr/>
          </p:nvSpPr>
          <p:spPr>
            <a:xfrm>
              <a:off x="0" y="0"/>
              <a:ext cx="17246160" cy="1739479"/>
            </a:xfrm>
            <a:custGeom>
              <a:avLst/>
              <a:gdLst/>
              <a:ahLst/>
              <a:cxnLst/>
              <a:rect l="l" t="t" r="r" b="b"/>
              <a:pathLst>
                <a:path w="17246160" h="1739479">
                  <a:moveTo>
                    <a:pt x="203200" y="0"/>
                  </a:moveTo>
                  <a:lnTo>
                    <a:pt x="17246160" y="0"/>
                  </a:lnTo>
                  <a:lnTo>
                    <a:pt x="17042960" y="1739479"/>
                  </a:lnTo>
                  <a:lnTo>
                    <a:pt x="0" y="1739479"/>
                  </a:lnTo>
                  <a:lnTo>
                    <a:pt x="203200" y="0"/>
                  </a:lnTo>
                  <a:close/>
                </a:path>
              </a:pathLst>
            </a:custGeom>
            <a:solidFill>
              <a:srgbClr val="167DA2"/>
            </a:solidFill>
          </p:spPr>
        </p:sp>
        <p:sp>
          <p:nvSpPr>
            <p:cNvPr id="22" name="TextBox 22"/>
            <p:cNvSpPr txBox="1"/>
            <p:nvPr/>
          </p:nvSpPr>
          <p:spPr>
            <a:xfrm>
              <a:off x="101600" y="-47625"/>
              <a:ext cx="17042960" cy="1787104"/>
            </a:xfrm>
            <a:prstGeom prst="rect">
              <a:avLst/>
            </a:prstGeom>
          </p:spPr>
          <p:txBody>
            <a:bodyPr lIns="50800" tIns="50800" rIns="50800" bIns="50800" rtlCol="0" anchor="ctr"/>
            <a:lstStyle/>
            <a:p>
              <a:pPr algn="ctr">
                <a:lnSpc>
                  <a:spcPts val="2659"/>
                </a:lnSpc>
              </a:pPr>
              <a:endParaRPr/>
            </a:p>
          </p:txBody>
        </p:sp>
      </p:grpSp>
      <p:sp>
        <p:nvSpPr>
          <p:cNvPr id="23" name="Freeform 23"/>
          <p:cNvSpPr/>
          <p:nvPr/>
        </p:nvSpPr>
        <p:spPr>
          <a:xfrm>
            <a:off x="528013" y="3556087"/>
            <a:ext cx="735814" cy="735814"/>
          </a:xfrm>
          <a:custGeom>
            <a:avLst/>
            <a:gdLst/>
            <a:ahLst/>
            <a:cxnLst/>
            <a:rect l="l" t="t" r="r" b="b"/>
            <a:pathLst>
              <a:path w="735814" h="735814">
                <a:moveTo>
                  <a:pt x="0" y="0"/>
                </a:moveTo>
                <a:lnTo>
                  <a:pt x="735813" y="0"/>
                </a:lnTo>
                <a:lnTo>
                  <a:pt x="735813" y="735814"/>
                </a:lnTo>
                <a:lnTo>
                  <a:pt x="0" y="735814"/>
                </a:lnTo>
                <a:lnTo>
                  <a:pt x="0" y="0"/>
                </a:lnTo>
                <a:close/>
              </a:path>
            </a:pathLst>
          </a:custGeom>
          <a:blipFill>
            <a:blip r:embed="rId5"/>
            <a:stretch>
              <a:fillRect/>
            </a:stretch>
          </a:blipFill>
        </p:spPr>
      </p:sp>
      <p:sp>
        <p:nvSpPr>
          <p:cNvPr id="24" name="Freeform 24"/>
          <p:cNvSpPr/>
          <p:nvPr/>
        </p:nvSpPr>
        <p:spPr>
          <a:xfrm>
            <a:off x="499875" y="5389213"/>
            <a:ext cx="735814" cy="735814"/>
          </a:xfrm>
          <a:custGeom>
            <a:avLst/>
            <a:gdLst/>
            <a:ahLst/>
            <a:cxnLst/>
            <a:rect l="l" t="t" r="r" b="b"/>
            <a:pathLst>
              <a:path w="735814" h="735814">
                <a:moveTo>
                  <a:pt x="0" y="0"/>
                </a:moveTo>
                <a:lnTo>
                  <a:pt x="735814" y="0"/>
                </a:lnTo>
                <a:lnTo>
                  <a:pt x="735814" y="735814"/>
                </a:lnTo>
                <a:lnTo>
                  <a:pt x="0" y="735814"/>
                </a:lnTo>
                <a:lnTo>
                  <a:pt x="0" y="0"/>
                </a:lnTo>
                <a:close/>
              </a:path>
            </a:pathLst>
          </a:custGeom>
          <a:blipFill>
            <a:blip r:embed="rId6"/>
            <a:stretch>
              <a:fillRect/>
            </a:stretch>
          </a:blipFill>
        </p:spPr>
      </p:sp>
      <p:sp>
        <p:nvSpPr>
          <p:cNvPr id="25" name="Freeform 25"/>
          <p:cNvSpPr/>
          <p:nvPr/>
        </p:nvSpPr>
        <p:spPr>
          <a:xfrm>
            <a:off x="556150" y="7222339"/>
            <a:ext cx="679539" cy="679539"/>
          </a:xfrm>
          <a:custGeom>
            <a:avLst/>
            <a:gdLst/>
            <a:ahLst/>
            <a:cxnLst/>
            <a:rect l="l" t="t" r="r" b="b"/>
            <a:pathLst>
              <a:path w="679539" h="679539">
                <a:moveTo>
                  <a:pt x="0" y="0"/>
                </a:moveTo>
                <a:lnTo>
                  <a:pt x="679539" y="0"/>
                </a:lnTo>
                <a:lnTo>
                  <a:pt x="679539" y="679538"/>
                </a:lnTo>
                <a:lnTo>
                  <a:pt x="0" y="679538"/>
                </a:lnTo>
                <a:lnTo>
                  <a:pt x="0" y="0"/>
                </a:lnTo>
                <a:close/>
              </a:path>
            </a:pathLst>
          </a:custGeom>
          <a:blipFill>
            <a:blip r:embed="rId7"/>
            <a:stretch>
              <a:fillRect/>
            </a:stretch>
          </a:blipFill>
        </p:spPr>
      </p:sp>
      <p:sp>
        <p:nvSpPr>
          <p:cNvPr id="26" name="TextBox 26"/>
          <p:cNvSpPr txBox="1"/>
          <p:nvPr/>
        </p:nvSpPr>
        <p:spPr>
          <a:xfrm>
            <a:off x="499875" y="2781035"/>
            <a:ext cx="10981585" cy="914346"/>
          </a:xfrm>
          <a:prstGeom prst="rect">
            <a:avLst/>
          </a:prstGeom>
        </p:spPr>
        <p:txBody>
          <a:bodyPr lIns="0" tIns="0" rIns="0" bIns="0" rtlCol="0" anchor="t">
            <a:spAutoFit/>
          </a:bodyPr>
          <a:lstStyle/>
          <a:p>
            <a:pPr marL="647700" lvl="1" indent="-323850" algn="just">
              <a:lnSpc>
                <a:spcPts val="3600"/>
              </a:lnSpc>
              <a:spcBef>
                <a:spcPct val="0"/>
              </a:spcBef>
              <a:buFont typeface="Arial"/>
              <a:buChar char="•"/>
            </a:pPr>
            <a:r>
              <a:rPr lang="en-US" sz="3000" b="1">
                <a:solidFill>
                  <a:srgbClr val="000000"/>
                </a:solidFill>
                <a:latin typeface="IBM Plex Sans Bold"/>
                <a:ea typeface="IBM Plex Sans Bold"/>
                <a:cs typeface="IBM Plex Sans Bold"/>
                <a:sym typeface="IBM Plex Sans Bold"/>
              </a:rPr>
              <a:t>GET /api/products </a:t>
            </a:r>
          </a:p>
          <a:p>
            <a:pPr marL="0" lvl="0" indent="0" algn="just">
              <a:lnSpc>
                <a:spcPts val="3600"/>
              </a:lnSpc>
              <a:spcBef>
                <a:spcPct val="0"/>
              </a:spcBef>
            </a:pPr>
            <a:endParaRPr lang="en-US" sz="3000" b="1">
              <a:solidFill>
                <a:srgbClr val="000000"/>
              </a:solidFill>
              <a:latin typeface="IBM Plex Sans Bold"/>
              <a:ea typeface="IBM Plex Sans Bold"/>
              <a:cs typeface="IBM Plex Sans Bold"/>
              <a:sym typeface="IBM Plex Sans Bold"/>
            </a:endParaRPr>
          </a:p>
        </p:txBody>
      </p:sp>
      <p:sp>
        <p:nvSpPr>
          <p:cNvPr id="27" name="TextBox 27"/>
          <p:cNvSpPr txBox="1"/>
          <p:nvPr/>
        </p:nvSpPr>
        <p:spPr>
          <a:xfrm>
            <a:off x="1671166" y="3666805"/>
            <a:ext cx="6527619" cy="485802"/>
          </a:xfrm>
          <a:prstGeom prst="rect">
            <a:avLst/>
          </a:prstGeom>
        </p:spPr>
        <p:txBody>
          <a:bodyPr lIns="0" tIns="0" rIns="0" bIns="0" rtlCol="0" anchor="t">
            <a:spAutoFit/>
          </a:bodyPr>
          <a:lstStyle/>
          <a:p>
            <a:pPr marL="0" lvl="1" indent="0" algn="l">
              <a:lnSpc>
                <a:spcPts val="3900"/>
              </a:lnSpc>
              <a:spcBef>
                <a:spcPct val="0"/>
              </a:spcBef>
            </a:pPr>
            <a:r>
              <a:rPr lang="en-US" sz="3000">
                <a:solidFill>
                  <a:srgbClr val="000000"/>
                </a:solidFill>
                <a:latin typeface="IBM Plex Sans"/>
                <a:ea typeface="IBM Plex Sans"/>
                <a:cs typeface="IBM Plex Sans"/>
                <a:sym typeface="IBM Plex Sans"/>
              </a:rPr>
              <a:t>Mô tả: Lấy danh sách sản phẩm.</a:t>
            </a:r>
          </a:p>
        </p:txBody>
      </p:sp>
      <p:sp>
        <p:nvSpPr>
          <p:cNvPr id="28" name="TextBox 28"/>
          <p:cNvSpPr txBox="1"/>
          <p:nvPr/>
        </p:nvSpPr>
        <p:spPr>
          <a:xfrm>
            <a:off x="1661641" y="5499931"/>
            <a:ext cx="6267023" cy="485802"/>
          </a:xfrm>
          <a:prstGeom prst="rect">
            <a:avLst/>
          </a:prstGeom>
        </p:spPr>
        <p:txBody>
          <a:bodyPr lIns="0" tIns="0" rIns="0" bIns="0" rtlCol="0" anchor="t">
            <a:spAutoFit/>
          </a:bodyPr>
          <a:lstStyle/>
          <a:p>
            <a:pPr marL="0" lvl="1" indent="0" algn="l">
              <a:lnSpc>
                <a:spcPts val="3900"/>
              </a:lnSpc>
              <a:spcBef>
                <a:spcPct val="0"/>
              </a:spcBef>
            </a:pPr>
            <a:r>
              <a:rPr lang="en-US" sz="3000">
                <a:solidFill>
                  <a:srgbClr val="000000"/>
                </a:solidFill>
                <a:latin typeface="IBM Plex Sans"/>
                <a:ea typeface="IBM Plex Sans"/>
                <a:cs typeface="IBM Plex Sans"/>
                <a:sym typeface="IBM Plex Sans"/>
              </a:rPr>
              <a:t>Yêu cầu: Không có yêu cầu đặc biệt.</a:t>
            </a:r>
          </a:p>
        </p:txBody>
      </p:sp>
      <p:sp>
        <p:nvSpPr>
          <p:cNvPr id="29" name="TextBox 29"/>
          <p:cNvSpPr txBox="1"/>
          <p:nvPr/>
        </p:nvSpPr>
        <p:spPr>
          <a:xfrm>
            <a:off x="1263826" y="7395433"/>
            <a:ext cx="5238323" cy="1476456"/>
          </a:xfrm>
          <a:prstGeom prst="rect">
            <a:avLst/>
          </a:prstGeom>
        </p:spPr>
        <p:txBody>
          <a:bodyPr lIns="0" tIns="0" rIns="0" bIns="0" rtlCol="0" anchor="t">
            <a:spAutoFit/>
          </a:bodyPr>
          <a:lstStyle/>
          <a:p>
            <a:pPr algn="ctr">
              <a:lnSpc>
                <a:spcPts val="3900"/>
              </a:lnSpc>
            </a:pPr>
            <a:r>
              <a:rPr lang="en-US" sz="3000">
                <a:solidFill>
                  <a:srgbClr val="000000"/>
                </a:solidFill>
                <a:latin typeface="IBM Plex Sans"/>
                <a:ea typeface="IBM Plex Sans"/>
                <a:cs typeface="IBM Plex Sans"/>
                <a:sym typeface="IBM Plex Sans"/>
              </a:rPr>
              <a:t>     Phản hồi: 200 OK, 400 Bad Request, 404 Not Found</a:t>
            </a:r>
          </a:p>
          <a:p>
            <a:pPr marL="0" lvl="1" indent="0" algn="ctr">
              <a:lnSpc>
                <a:spcPts val="3900"/>
              </a:lnSpc>
              <a:spcBef>
                <a:spcPct val="0"/>
              </a:spcBef>
            </a:pPr>
            <a:endParaRPr lang="en-US" sz="3000">
              <a:solidFill>
                <a:srgbClr val="000000"/>
              </a:solidFill>
              <a:latin typeface="IBM Plex Sans"/>
              <a:ea typeface="IBM Plex Sans"/>
              <a:cs typeface="IBM Plex Sans"/>
              <a:sym typeface="IBM Plex Sans"/>
            </a:endParaRPr>
          </a:p>
        </p:txBody>
      </p:sp>
    </p:spTree>
  </p:cSld>
  <p:clrMapOvr>
    <a:masterClrMapping/>
  </p:clrMapOvr>
  <p:transition spd="slow">
    <p:cover/>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32</TotalTime>
  <Words>1804</Words>
  <Application>Microsoft Office PowerPoint</Application>
  <PresentationFormat>Custom</PresentationFormat>
  <Paragraphs>297</Paragraphs>
  <Slides>27</Slides>
  <Notes>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27</vt:i4>
      </vt:variant>
    </vt:vector>
  </HeadingPairs>
  <TitlesOfParts>
    <vt:vector size="36" baseType="lpstr">
      <vt:lpstr>HK Grotesk Bold</vt:lpstr>
      <vt:lpstr>Montserrat Bold</vt:lpstr>
      <vt:lpstr>IBM Plex Sans</vt:lpstr>
      <vt:lpstr>Montserrat Ultra-Bold</vt:lpstr>
      <vt:lpstr>Arial</vt:lpstr>
      <vt:lpstr>Calibri</vt:lpstr>
      <vt:lpstr>IBM Plex Sans Bold</vt:lpstr>
      <vt:lpstr>Arimo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Modern Minimalist Project Presentation</dc:title>
  <cp:lastModifiedBy>Lam Hue Trung</cp:lastModifiedBy>
  <cp:revision>5</cp:revision>
  <dcterms:created xsi:type="dcterms:W3CDTF">2006-08-16T00:00:00Z</dcterms:created>
  <dcterms:modified xsi:type="dcterms:W3CDTF">2025-02-21T16:31:24Z</dcterms:modified>
  <dc:identifier>DAGX3Lcz4_k</dc:identifier>
</cp:coreProperties>
</file>